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x="18288000" cy="10287000"/>
  <p:notesSz cx="6858000" cy="9144000"/>
  <p:embeddedFontLst>
    <p:embeddedFont>
      <p:font typeface="Red Hat Display Bold" charset="1" panose="02010803040201060303"/>
      <p:regular r:id="rId64"/>
    </p:embeddedFont>
    <p:embeddedFont>
      <p:font typeface="Inter" charset="1" panose="020B0502030000000004"/>
      <p:regular r:id="rId65"/>
    </p:embeddedFont>
    <p:embeddedFont>
      <p:font typeface="Inter Bold" charset="1" panose="020B0802030000000004"/>
      <p:regular r:id="rId66"/>
    </p:embeddedFont>
    <p:embeddedFont>
      <p:font typeface="Inter Medium" charset="1" panose="02000503000000020004"/>
      <p:regular r:id="rId67"/>
    </p:embeddedFont>
    <p:embeddedFont>
      <p:font typeface="Red Hat Display" charset="1" panose="02010503040201060303"/>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6.png" Type="http://schemas.openxmlformats.org/officeDocument/2006/relationships/image"/><Relationship Id="rId4" Target="../media/image4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https://youtube.com/playlist?list=PLyqSpQzTE6M81HJ26ZaNv0V3ROBrcv-Kc&amp;si=2oS3XxMRQpJfkcdX" TargetMode="External" Type="http://schemas.openxmlformats.org/officeDocument/2006/relationships/hyperlink"/><Relationship Id="rId3" Target="https://cmrr-star.ucsd.edu/static/presentations/ldpc_tutorial.pdf" TargetMode="External" Type="http://schemas.openxmlformats.org/officeDocument/2006/relationships/hyperlink"/><Relationship Id="rId4" Target="https://www.jaist.ac.jp/~kurkoski/teaching/portfolio/uec_s05/S05-LDPC%20Lecture%201.pdf" TargetMode="External" Type="http://schemas.openxmlformats.org/officeDocument/2006/relationships/hyperlink"/><Relationship Id="rId5" Target="https://www.sharetechnote.com/html/5G/Handbook_5G_Index.html" TargetMode="External" Type="http://schemas.openxmlformats.org/officeDocument/2006/relationships/hyperlink"/></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8099" y="1539161"/>
            <a:ext cx="7719139" cy="7719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5596960" y="1539161"/>
            <a:ext cx="7719139" cy="77191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030217" y="1013257"/>
            <a:ext cx="860074" cy="333578"/>
            <a:chOff x="0" y="0"/>
            <a:chExt cx="1146765" cy="444771"/>
          </a:xfrm>
        </p:grpSpPr>
        <p:grpSp>
          <p:nvGrpSpPr>
            <p:cNvPr name="Group 9" id="9"/>
            <p:cNvGrpSpPr/>
            <p:nvPr/>
          </p:nvGrpSpPr>
          <p:grpSpPr>
            <a:xfrm rot="0">
              <a:off x="0" y="0"/>
              <a:ext cx="444771" cy="4447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701994" y="0"/>
              <a:ext cx="444771" cy="4447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5" id="15"/>
          <p:cNvGrpSpPr/>
          <p:nvPr/>
        </p:nvGrpSpPr>
        <p:grpSpPr>
          <a:xfrm rot="0">
            <a:off x="16397710" y="1028700"/>
            <a:ext cx="860074" cy="333578"/>
            <a:chOff x="0" y="0"/>
            <a:chExt cx="1146765" cy="444771"/>
          </a:xfrm>
        </p:grpSpPr>
        <p:grpSp>
          <p:nvGrpSpPr>
            <p:cNvPr name="Group 16" id="16"/>
            <p:cNvGrpSpPr/>
            <p:nvPr/>
          </p:nvGrpSpPr>
          <p:grpSpPr>
            <a:xfrm rot="0">
              <a:off x="0" y="0"/>
              <a:ext cx="444771" cy="44477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701994" y="0"/>
              <a:ext cx="444771" cy="44477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22" id="22"/>
          <p:cNvSpPr/>
          <p:nvPr/>
        </p:nvSpPr>
        <p:spPr>
          <a:xfrm flipH="false" flipV="false" rot="0">
            <a:off x="15877074" y="3361995"/>
            <a:ext cx="1901344" cy="10457392"/>
          </a:xfrm>
          <a:custGeom>
            <a:avLst/>
            <a:gdLst/>
            <a:ahLst/>
            <a:cxnLst/>
            <a:rect r="r" b="b" t="t" l="l"/>
            <a:pathLst>
              <a:path h="10457392" w="1901344">
                <a:moveTo>
                  <a:pt x="0" y="0"/>
                </a:moveTo>
                <a:lnTo>
                  <a:pt x="1901344" y="0"/>
                </a:lnTo>
                <a:lnTo>
                  <a:pt x="1901344" y="10457392"/>
                </a:lnTo>
                <a:lnTo>
                  <a:pt x="0" y="10457392"/>
                </a:lnTo>
                <a:lnTo>
                  <a:pt x="0" y="0"/>
                </a:lnTo>
                <a:close/>
              </a:path>
            </a:pathLst>
          </a:custGeom>
          <a:blipFill>
            <a:blip r:embed="rId2"/>
            <a:stretch>
              <a:fillRect l="0" t="0" r="0" b="0"/>
            </a:stretch>
          </a:blipFill>
        </p:spPr>
      </p:sp>
      <p:sp>
        <p:nvSpPr>
          <p:cNvPr name="Freeform 23" id="23"/>
          <p:cNvSpPr/>
          <p:nvPr/>
        </p:nvSpPr>
        <p:spPr>
          <a:xfrm flipH="true" flipV="false" rot="0">
            <a:off x="509582" y="3361995"/>
            <a:ext cx="1901344" cy="10457392"/>
          </a:xfrm>
          <a:custGeom>
            <a:avLst/>
            <a:gdLst/>
            <a:ahLst/>
            <a:cxnLst/>
            <a:rect r="r" b="b" t="t" l="l"/>
            <a:pathLst>
              <a:path h="10457392" w="1901344">
                <a:moveTo>
                  <a:pt x="1901344" y="0"/>
                </a:moveTo>
                <a:lnTo>
                  <a:pt x="0" y="0"/>
                </a:lnTo>
                <a:lnTo>
                  <a:pt x="0" y="10457392"/>
                </a:lnTo>
                <a:lnTo>
                  <a:pt x="1901344" y="10457392"/>
                </a:lnTo>
                <a:lnTo>
                  <a:pt x="1901344" y="0"/>
                </a:lnTo>
                <a:close/>
              </a:path>
            </a:pathLst>
          </a:custGeom>
          <a:blipFill>
            <a:blip r:embed="rId2"/>
            <a:stretch>
              <a:fillRect l="0" t="0" r="0" b="0"/>
            </a:stretch>
          </a:blipFill>
        </p:spPr>
      </p:sp>
      <p:sp>
        <p:nvSpPr>
          <p:cNvPr name="TextBox 24" id="24"/>
          <p:cNvSpPr txBox="true"/>
          <p:nvPr/>
        </p:nvSpPr>
        <p:spPr>
          <a:xfrm rot="0">
            <a:off x="2895636" y="3449533"/>
            <a:ext cx="12776842" cy="1949225"/>
          </a:xfrm>
          <a:prstGeom prst="rect">
            <a:avLst/>
          </a:prstGeom>
        </p:spPr>
        <p:txBody>
          <a:bodyPr anchor="t" rtlCol="false" tIns="0" lIns="0" bIns="0" rIns="0">
            <a:spAutoFit/>
          </a:bodyPr>
          <a:lstStyle/>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LDPC for 5G NR</a:t>
            </a:r>
          </a:p>
        </p:txBody>
      </p:sp>
      <p:sp>
        <p:nvSpPr>
          <p:cNvPr name="TextBox 25" id="25"/>
          <p:cNvSpPr txBox="true"/>
          <p:nvPr/>
        </p:nvSpPr>
        <p:spPr>
          <a:xfrm rot="0">
            <a:off x="4494510" y="8363968"/>
            <a:ext cx="8834615" cy="405819"/>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Inter"/>
                <a:ea typeface="Inter"/>
                <a:cs typeface="Inter"/>
                <a:sym typeface="Inter"/>
              </a:rPr>
              <a:t>Professor: Yash Vasavada</a:t>
            </a:r>
          </a:p>
        </p:txBody>
      </p:sp>
      <p:sp>
        <p:nvSpPr>
          <p:cNvPr name="TextBox 26" id="26"/>
          <p:cNvSpPr txBox="true"/>
          <p:nvPr/>
        </p:nvSpPr>
        <p:spPr>
          <a:xfrm rot="0">
            <a:off x="4711352" y="5780578"/>
            <a:ext cx="8617773" cy="727818"/>
          </a:xfrm>
          <a:prstGeom prst="rect">
            <a:avLst/>
          </a:prstGeom>
        </p:spPr>
        <p:txBody>
          <a:bodyPr anchor="t" rtlCol="false" tIns="0" lIns="0" bIns="0" rIns="0">
            <a:spAutoFit/>
          </a:bodyPr>
          <a:lstStyle/>
          <a:p>
            <a:pPr algn="ctr">
              <a:lnSpc>
                <a:spcPts val="2940"/>
              </a:lnSpc>
            </a:pPr>
            <a:r>
              <a:rPr lang="en-US" b="true" sz="2100">
                <a:solidFill>
                  <a:srgbClr val="000000"/>
                </a:solidFill>
                <a:latin typeface="Inter Bold"/>
                <a:ea typeface="Inter Bold"/>
                <a:cs typeface="Inter Bold"/>
                <a:sym typeface="Inter Bold"/>
              </a:rPr>
              <a:t>CT-216</a:t>
            </a:r>
            <a:r>
              <a:rPr lang="en-US" b="true" sz="2100">
                <a:solidFill>
                  <a:srgbClr val="000000"/>
                </a:solidFill>
                <a:latin typeface="Inter Medium"/>
                <a:ea typeface="Inter Medium"/>
                <a:cs typeface="Inter Medium"/>
                <a:sym typeface="Inter Medium"/>
              </a:rPr>
              <a:t> INTRODUCTION TO COMMUNICATION SYSTEMS</a:t>
            </a:r>
          </a:p>
          <a:p>
            <a:pPr algn="ctr">
              <a:lnSpc>
                <a:spcPts val="2940"/>
              </a:lnSpc>
              <a:spcBef>
                <a:spcPct val="0"/>
              </a:spcBef>
            </a:pPr>
            <a:r>
              <a:rPr lang="en-US" b="true" sz="2100">
                <a:solidFill>
                  <a:srgbClr val="000000"/>
                </a:solidFill>
                <a:latin typeface="Inter Medium"/>
                <a:ea typeface="Inter Medium"/>
                <a:cs typeface="Inter Medium"/>
                <a:sym typeface="Inter Medium"/>
              </a:rPr>
              <a:t>GROUP 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1285" y="1452665"/>
            <a:ext cx="10940352" cy="8834335"/>
          </a:xfrm>
          <a:custGeom>
            <a:avLst/>
            <a:gdLst/>
            <a:ahLst/>
            <a:cxnLst/>
            <a:rect r="r" b="b" t="t" l="l"/>
            <a:pathLst>
              <a:path h="8834335" w="10940352">
                <a:moveTo>
                  <a:pt x="0" y="0"/>
                </a:moveTo>
                <a:lnTo>
                  <a:pt x="10940352" y="0"/>
                </a:lnTo>
                <a:lnTo>
                  <a:pt x="10940352" y="8834335"/>
                </a:lnTo>
                <a:lnTo>
                  <a:pt x="0" y="8834335"/>
                </a:lnTo>
                <a:lnTo>
                  <a:pt x="0" y="0"/>
                </a:lnTo>
                <a:close/>
              </a:path>
            </a:pathLst>
          </a:custGeom>
          <a:blipFill>
            <a:blip r:embed="rId2"/>
            <a:stretch>
              <a:fillRect l="0" t="0" r="0" b="0"/>
            </a:stretch>
          </a:blipFill>
        </p:spPr>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10</a:t>
            </a:r>
          </a:p>
        </p:txBody>
      </p:sp>
      <p:sp>
        <p:nvSpPr>
          <p:cNvPr name="TextBox 5" id="5"/>
          <p:cNvSpPr txBox="true"/>
          <p:nvPr/>
        </p:nvSpPr>
        <p:spPr>
          <a:xfrm rot="0">
            <a:off x="10863567" y="3204646"/>
            <a:ext cx="6274023" cy="29565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Bold"/>
                <a:ea typeface="Inter Bold"/>
                <a:cs typeface="Inter Bold"/>
                <a:sym typeface="Inter Bold"/>
              </a:rPr>
              <a:t>Acc</a:t>
            </a:r>
            <a:r>
              <a:rPr lang="en-US" b="true" sz="2100">
                <a:solidFill>
                  <a:srgbClr val="000000"/>
                </a:solidFill>
                <a:latin typeface="Inter Bold"/>
                <a:ea typeface="Inter Bold"/>
                <a:cs typeface="Inter Bold"/>
                <a:sym typeface="Inter Bold"/>
              </a:rPr>
              <a:t>ording to the Shannon limit:</a:t>
            </a:r>
          </a:p>
          <a:p>
            <a:pPr algn="l">
              <a:lnSpc>
                <a:spcPts val="2940"/>
              </a:lnSpc>
              <a:spcBef>
                <a:spcPct val="0"/>
              </a:spcBef>
            </a:pPr>
            <a:r>
              <a:rPr lang="en-US" sz="2100">
                <a:solidFill>
                  <a:srgbClr val="000000"/>
                </a:solidFill>
                <a:latin typeface="Inter"/>
                <a:ea typeface="Inter"/>
                <a:cs typeface="Inter"/>
                <a:sym typeface="Inter"/>
              </a:rPr>
              <a:t>Eb / N0 for code rates [1/4, 1/3, 1/2, 3/5] should be greater than:  </a:t>
            </a:r>
          </a:p>
          <a:p>
            <a:pPr algn="l">
              <a:lnSpc>
                <a:spcPts val="2940"/>
              </a:lnSpc>
              <a:spcBef>
                <a:spcPct val="0"/>
              </a:spcBef>
            </a:pPr>
            <a:r>
              <a:rPr lang="en-US" sz="2100">
                <a:solidFill>
                  <a:srgbClr val="000000"/>
                </a:solidFill>
                <a:latin typeface="Inter"/>
                <a:ea typeface="Inter"/>
                <a:cs typeface="Inter"/>
                <a:sym typeface="Inter"/>
              </a:rPr>
              <a:t>[-1.2100, -1.0804, -0.8175, -0.6574]</a:t>
            </a:r>
          </a:p>
          <a:p>
            <a:pPr algn="l">
              <a:lnSpc>
                <a:spcPts val="2940"/>
              </a:lnSpc>
              <a:spcBef>
                <a:spcPct val="0"/>
              </a:spcBef>
            </a:pPr>
          </a:p>
          <a:p>
            <a:pPr algn="l">
              <a:lnSpc>
                <a:spcPts val="2940"/>
              </a:lnSpc>
              <a:spcBef>
                <a:spcPct val="0"/>
              </a:spcBef>
            </a:pPr>
            <a:r>
              <a:rPr lang="en-US" sz="2100">
                <a:solidFill>
                  <a:srgbClr val="000000"/>
                </a:solidFill>
                <a:latin typeface="Inter"/>
                <a:ea typeface="Inter"/>
                <a:cs typeface="Inter"/>
                <a:sym typeface="Inter"/>
              </a:rPr>
              <a:t>Eb / N0 for code rates [1/3, 1/2, 3/5, 4/5] should be greater than:  </a:t>
            </a:r>
          </a:p>
          <a:p>
            <a:pPr algn="l">
              <a:lnSpc>
                <a:spcPts val="2940"/>
              </a:lnSpc>
              <a:spcBef>
                <a:spcPct val="0"/>
              </a:spcBef>
            </a:pPr>
            <a:r>
              <a:rPr lang="en-US" sz="2100">
                <a:solidFill>
                  <a:srgbClr val="000000"/>
                </a:solidFill>
                <a:latin typeface="Inter"/>
                <a:ea typeface="Inter"/>
                <a:cs typeface="Inter"/>
                <a:sym typeface="Inter"/>
              </a:rPr>
              <a:t>[ -1.0804, -0.8175, -0.6574, -0.3321]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49452" y="4059364"/>
            <a:ext cx="11789096" cy="1949198"/>
          </a:xfrm>
          <a:prstGeom prst="rect">
            <a:avLst/>
          </a:prstGeom>
        </p:spPr>
        <p:txBody>
          <a:bodyPr anchor="t" rtlCol="false" tIns="0" lIns="0" bIns="0" rIns="0">
            <a:spAutoFit/>
          </a:bodyPr>
          <a:lstStyle/>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ENCODING</a:t>
            </a:r>
          </a:p>
        </p:txBody>
      </p:sp>
      <p:grpSp>
        <p:nvGrpSpPr>
          <p:cNvPr name="Group 3" id="3"/>
          <p:cNvGrpSpPr/>
          <p:nvPr/>
        </p:nvGrpSpPr>
        <p:grpSpPr>
          <a:xfrm rot="0">
            <a:off x="-5028099" y="1539161"/>
            <a:ext cx="7719139" cy="7719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6397710" y="1028700"/>
            <a:ext cx="860074" cy="333578"/>
            <a:chOff x="0" y="0"/>
            <a:chExt cx="1146765" cy="444771"/>
          </a:xfrm>
        </p:grpSpPr>
        <p:grpSp>
          <p:nvGrpSpPr>
            <p:cNvPr name="Group 7" id="7"/>
            <p:cNvGrpSpPr/>
            <p:nvPr/>
          </p:nvGrpSpPr>
          <p:grpSpPr>
            <a:xfrm rot="0">
              <a:off x="0" y="0"/>
              <a:ext cx="444771" cy="4447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701994"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13" id="13"/>
          <p:cNvSpPr/>
          <p:nvPr/>
        </p:nvSpPr>
        <p:spPr>
          <a:xfrm flipH="false" flipV="false" rot="0">
            <a:off x="15877074" y="3361995"/>
            <a:ext cx="1901344" cy="10457392"/>
          </a:xfrm>
          <a:custGeom>
            <a:avLst/>
            <a:gdLst/>
            <a:ahLst/>
            <a:cxnLst/>
            <a:rect r="r" b="b" t="t" l="l"/>
            <a:pathLst>
              <a:path h="10457392" w="1901344">
                <a:moveTo>
                  <a:pt x="0" y="0"/>
                </a:moveTo>
                <a:lnTo>
                  <a:pt x="1901344" y="0"/>
                </a:lnTo>
                <a:lnTo>
                  <a:pt x="1901344" y="10457392"/>
                </a:lnTo>
                <a:lnTo>
                  <a:pt x="0" y="10457392"/>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685552" y="1741806"/>
            <a:ext cx="6916897" cy="943610"/>
          </a:xfrm>
          <a:prstGeom prst="rect">
            <a:avLst/>
          </a:prstGeom>
        </p:spPr>
        <p:txBody>
          <a:bodyPr anchor="t" rtlCol="false" tIns="0" lIns="0" bIns="0" rIns="0">
            <a:spAutoFit/>
          </a:bodyPr>
          <a:lstStyle/>
          <a:p>
            <a:pPr algn="ctr" marL="0" indent="0" lvl="0">
              <a:lnSpc>
                <a:spcPts val="7840"/>
              </a:lnSpc>
              <a:spcBef>
                <a:spcPct val="0"/>
              </a:spcBef>
            </a:pPr>
            <a:r>
              <a:rPr lang="en-US" b="true" sz="5600" strike="noStrike" u="none">
                <a:solidFill>
                  <a:srgbClr val="000000"/>
                </a:solidFill>
                <a:latin typeface="Red Hat Display Bold"/>
                <a:ea typeface="Red Hat Display Bold"/>
                <a:cs typeface="Red Hat Display Bold"/>
                <a:sym typeface="Red Hat Display Bold"/>
              </a:rPr>
              <a:t>ENCODING</a:t>
            </a:r>
            <a:r>
              <a:rPr lang="en-US" b="true" sz="5600" strike="noStrike" u="none">
                <a:solidFill>
                  <a:srgbClr val="000000"/>
                </a:solidFill>
                <a:latin typeface="Red Hat Display Bold"/>
                <a:ea typeface="Red Hat Display Bold"/>
                <a:cs typeface="Red Hat Display Bold"/>
                <a:sym typeface="Red Hat Display Bold"/>
              </a:rPr>
              <a:t> IN LDPC</a:t>
            </a:r>
          </a:p>
        </p:txBody>
      </p:sp>
      <p:sp>
        <p:nvSpPr>
          <p:cNvPr name="TextBox 3" id="3"/>
          <p:cNvSpPr txBox="true"/>
          <p:nvPr/>
        </p:nvSpPr>
        <p:spPr>
          <a:xfrm rot="0">
            <a:off x="1028700" y="2952116"/>
            <a:ext cx="16230600" cy="5110163"/>
          </a:xfrm>
          <a:prstGeom prst="rect">
            <a:avLst/>
          </a:prstGeom>
        </p:spPr>
        <p:txBody>
          <a:bodyPr anchor="t" rtlCol="false" tIns="0" lIns="0" bIns="0" rIns="0">
            <a:spAutoFit/>
          </a:bodyPr>
          <a:lstStyle/>
          <a:p>
            <a:pPr algn="just" marL="485775" indent="-242888" lvl="1">
              <a:lnSpc>
                <a:spcPts val="3712"/>
              </a:lnSpc>
              <a:spcBef>
                <a:spcPct val="0"/>
              </a:spcBef>
              <a:buFont typeface="Arial"/>
              <a:buChar char="•"/>
            </a:pPr>
            <a:r>
              <a:rPr lang="en-US" sz="2250" strike="noStrike" u="none">
                <a:solidFill>
                  <a:srgbClr val="000000"/>
                </a:solidFill>
                <a:latin typeface="Inter"/>
                <a:ea typeface="Inter"/>
                <a:cs typeface="Inter"/>
                <a:sym typeface="Inter"/>
              </a:rPr>
              <a:t>Encoding converts message bits into a codeword by adding redundant parity bits using a parity-check matrix. This allows for reliable error detection and correction at the receiver.</a:t>
            </a:r>
          </a:p>
          <a:p>
            <a:pPr algn="just">
              <a:lnSpc>
                <a:spcPts val="3712"/>
              </a:lnSpc>
              <a:spcBef>
                <a:spcPct val="0"/>
              </a:spcBef>
            </a:pPr>
          </a:p>
          <a:p>
            <a:pPr algn="just" marL="485775" indent="-242888" lvl="1">
              <a:lnSpc>
                <a:spcPts val="3712"/>
              </a:lnSpc>
              <a:spcBef>
                <a:spcPct val="0"/>
              </a:spcBef>
              <a:buFont typeface="Arial"/>
              <a:buChar char="•"/>
            </a:pPr>
            <a:r>
              <a:rPr lang="en-US" sz="2250" strike="noStrike" u="none">
                <a:solidFill>
                  <a:srgbClr val="000000"/>
                </a:solidFill>
                <a:latin typeface="Inter"/>
                <a:ea typeface="Inter"/>
                <a:cs typeface="Inter"/>
                <a:sym typeface="Inter"/>
              </a:rPr>
              <a:t>LDPC Encoder receives the message bits as an input vector m = [m</a:t>
            </a:r>
            <a:r>
              <a:rPr lang="en-US" sz="2250" strike="noStrike" u="none">
                <a:solidFill>
                  <a:srgbClr val="000000"/>
                </a:solidFill>
                <a:latin typeface="Inter"/>
                <a:ea typeface="Inter"/>
                <a:cs typeface="Inter"/>
                <a:sym typeface="Inter"/>
              </a:rPr>
              <a:t>1</a:t>
            </a:r>
            <a:r>
              <a:rPr lang="en-US" sz="2250" strike="noStrike" u="none">
                <a:solidFill>
                  <a:srgbClr val="000000"/>
                </a:solidFill>
                <a:latin typeface="Inter"/>
                <a:ea typeface="Inter"/>
                <a:cs typeface="Inter"/>
                <a:sym typeface="Inter"/>
              </a:rPr>
              <a:t>, m</a:t>
            </a:r>
            <a:r>
              <a:rPr lang="en-US" sz="2250" strike="noStrike" u="none">
                <a:solidFill>
                  <a:srgbClr val="000000"/>
                </a:solidFill>
                <a:latin typeface="Inter"/>
                <a:ea typeface="Inter"/>
                <a:cs typeface="Inter"/>
                <a:sym typeface="Inter"/>
              </a:rPr>
              <a:t>2</a:t>
            </a:r>
            <a:r>
              <a:rPr lang="en-US" sz="2250" strike="noStrike" u="none">
                <a:solidFill>
                  <a:srgbClr val="000000"/>
                </a:solidFill>
                <a:latin typeface="Inter"/>
                <a:ea typeface="Inter"/>
                <a:cs typeface="Inter"/>
                <a:sym typeface="Inter"/>
              </a:rPr>
              <a:t>, ..., m</a:t>
            </a:r>
            <a:r>
              <a:rPr lang="en-US" sz="2250" strike="noStrike" u="none">
                <a:solidFill>
                  <a:srgbClr val="000000"/>
                </a:solidFill>
                <a:latin typeface="Inter"/>
                <a:ea typeface="Inter"/>
                <a:cs typeface="Inter"/>
                <a:sym typeface="Inter"/>
              </a:rPr>
              <a:t>k</a:t>
            </a:r>
            <a:r>
              <a:rPr lang="en-US" sz="2250" strike="noStrike" u="none">
                <a:solidFill>
                  <a:srgbClr val="000000"/>
                </a:solidFill>
                <a:latin typeface="Inter"/>
                <a:ea typeface="Inter"/>
                <a:cs typeface="Inter"/>
                <a:sym typeface="Inter"/>
              </a:rPr>
              <a:t>], while the sparse parity check matrix (H) is built using the base graph and lifting factor Z.</a:t>
            </a:r>
          </a:p>
          <a:p>
            <a:pPr algn="just">
              <a:lnSpc>
                <a:spcPts val="3712"/>
              </a:lnSpc>
              <a:spcBef>
                <a:spcPct val="0"/>
              </a:spcBef>
            </a:pPr>
          </a:p>
          <a:p>
            <a:pPr algn="just" marL="485775" indent="-242888" lvl="1">
              <a:lnSpc>
                <a:spcPts val="3712"/>
              </a:lnSpc>
              <a:spcBef>
                <a:spcPct val="0"/>
              </a:spcBef>
              <a:buFont typeface="Arial"/>
              <a:buChar char="•"/>
            </a:pPr>
            <a:r>
              <a:rPr lang="en-US" sz="2250" strike="noStrike" u="none">
                <a:solidFill>
                  <a:srgbClr val="000000"/>
                </a:solidFill>
                <a:latin typeface="Inter"/>
                <a:ea typeface="Inter"/>
                <a:cs typeface="Inter"/>
                <a:sym typeface="Inter"/>
              </a:rPr>
              <a:t>To generate the parity bits p = [p</a:t>
            </a:r>
            <a:r>
              <a:rPr lang="en-US" sz="2250" strike="noStrike" u="none">
                <a:solidFill>
                  <a:srgbClr val="000000"/>
                </a:solidFill>
                <a:latin typeface="Inter"/>
                <a:ea typeface="Inter"/>
                <a:cs typeface="Inter"/>
                <a:sym typeface="Inter"/>
              </a:rPr>
              <a:t>1</a:t>
            </a:r>
            <a:r>
              <a:rPr lang="en-US" sz="2250" strike="noStrike" u="none">
                <a:solidFill>
                  <a:srgbClr val="000000"/>
                </a:solidFill>
                <a:latin typeface="Inter"/>
                <a:ea typeface="Inter"/>
                <a:cs typeface="Inter"/>
                <a:sym typeface="Inter"/>
              </a:rPr>
              <a:t>, p</a:t>
            </a:r>
            <a:r>
              <a:rPr lang="en-US" sz="2250" strike="noStrike" u="none">
                <a:solidFill>
                  <a:srgbClr val="000000"/>
                </a:solidFill>
                <a:latin typeface="Inter"/>
                <a:ea typeface="Inter"/>
                <a:cs typeface="Inter"/>
                <a:sym typeface="Inter"/>
              </a:rPr>
              <a:t>2</a:t>
            </a:r>
            <a:r>
              <a:rPr lang="en-US" sz="2250" strike="noStrike" u="none">
                <a:solidFill>
                  <a:srgbClr val="000000"/>
                </a:solidFill>
                <a:latin typeface="Inter"/>
                <a:ea typeface="Inter"/>
                <a:cs typeface="Inter"/>
                <a:sym typeface="Inter"/>
              </a:rPr>
              <a:t>, ... p</a:t>
            </a:r>
            <a:r>
              <a:rPr lang="en-US" sz="2250" strike="noStrike" u="none">
                <a:solidFill>
                  <a:srgbClr val="000000"/>
                </a:solidFill>
                <a:latin typeface="Inter"/>
                <a:ea typeface="Inter"/>
                <a:cs typeface="Inter"/>
                <a:sym typeface="Inter"/>
              </a:rPr>
              <a:t>n-k</a:t>
            </a:r>
            <a:r>
              <a:rPr lang="en-US" sz="2250" strike="noStrike" u="none">
                <a:solidFill>
                  <a:srgbClr val="000000"/>
                </a:solidFill>
                <a:latin typeface="Inter"/>
                <a:ea typeface="Inter"/>
                <a:cs typeface="Inter"/>
                <a:sym typeface="Inter"/>
              </a:rPr>
              <a:t>], the structure of the base matrix is exploited.The LDPC base matrix is designed in such a way that most parity bits can be calculated sequentially using simple linear equations. This is possible because of the matrix’s double-diagonal, which simplifies solving for parity bits.</a:t>
            </a:r>
          </a:p>
          <a:p>
            <a:pPr algn="ctr">
              <a:lnSpc>
                <a:spcPts val="3712"/>
              </a:lnSpc>
              <a:spcBef>
                <a:spcPct val="0"/>
              </a:spcBef>
            </a:pPr>
          </a:p>
          <a:p>
            <a:pPr algn="ctr">
              <a:lnSpc>
                <a:spcPts val="3712"/>
              </a:lnSpc>
              <a:spcBef>
                <a:spcPct val="0"/>
              </a:spcBef>
            </a:pPr>
          </a:p>
        </p:txBody>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5" id="5"/>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12</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06866" y="1765507"/>
            <a:ext cx="11802535" cy="943610"/>
          </a:xfrm>
          <a:prstGeom prst="rect">
            <a:avLst/>
          </a:prstGeom>
        </p:spPr>
        <p:txBody>
          <a:bodyPr anchor="t" rtlCol="false" tIns="0" lIns="0" bIns="0" rIns="0">
            <a:spAutoFit/>
          </a:bodyPr>
          <a:lstStyle/>
          <a:p>
            <a:pPr algn="l">
              <a:lnSpc>
                <a:spcPts val="7840"/>
              </a:lnSpc>
              <a:spcBef>
                <a:spcPct val="0"/>
              </a:spcBef>
            </a:pPr>
            <a:r>
              <a:rPr lang="en-US" sz="5600" b="true">
                <a:solidFill>
                  <a:srgbClr val="000000"/>
                </a:solidFill>
                <a:latin typeface="Red Hat Display Bold"/>
                <a:ea typeface="Red Hat Display Bold"/>
                <a:cs typeface="Red Hat Display Bold"/>
                <a:sym typeface="Red Hat Display Bold"/>
              </a:rPr>
              <a:t>Base Graphs in 5G NR (New Radio)</a:t>
            </a:r>
          </a:p>
        </p:txBody>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406866" y="6643143"/>
            <a:ext cx="15146025" cy="1990725"/>
          </a:xfrm>
          <a:prstGeom prst="rect">
            <a:avLst/>
          </a:prstGeom>
        </p:spPr>
        <p:txBody>
          <a:bodyPr anchor="t" rtlCol="false" tIns="0" lIns="0" bIns="0" rIns="0">
            <a:spAutoFit/>
          </a:bodyPr>
          <a:lstStyle/>
          <a:p>
            <a:pPr algn="just">
              <a:lnSpc>
                <a:spcPts val="3149"/>
              </a:lnSpc>
            </a:pPr>
            <a:r>
              <a:rPr lang="en-US" sz="2250">
                <a:solidFill>
                  <a:srgbClr val="000000"/>
                </a:solidFill>
                <a:latin typeface="Inter"/>
                <a:ea typeface="Inter"/>
                <a:cs typeface="Inter"/>
                <a:sym typeface="Inter"/>
              </a:rPr>
              <a:t>Each element B​</a:t>
            </a:r>
            <a:r>
              <a:rPr lang="en-US" sz="2250">
                <a:solidFill>
                  <a:srgbClr val="000000"/>
                </a:solidFill>
                <a:latin typeface="Inter"/>
                <a:ea typeface="Inter"/>
                <a:cs typeface="Inter"/>
                <a:sym typeface="Inter"/>
              </a:rPr>
              <a:t>i,j</a:t>
            </a:r>
            <a:r>
              <a:rPr lang="en-US" sz="2250">
                <a:solidFill>
                  <a:srgbClr val="000000"/>
                </a:solidFill>
                <a:latin typeface="Inter"/>
                <a:ea typeface="Inter"/>
                <a:cs typeface="Inter"/>
                <a:sym typeface="Inter"/>
              </a:rPr>
              <a:t> in the base graph defines a z × z submatrix:</a:t>
            </a:r>
          </a:p>
          <a:p>
            <a:pPr algn="just" marL="485775" indent="-242888" lvl="1">
              <a:lnSpc>
                <a:spcPts val="3149"/>
              </a:lnSpc>
              <a:buFont typeface="Arial"/>
              <a:buChar char="•"/>
            </a:pPr>
            <a:r>
              <a:rPr lang="en-US" sz="2250">
                <a:solidFill>
                  <a:srgbClr val="000000"/>
                </a:solidFill>
                <a:latin typeface="Inter"/>
                <a:ea typeface="Inter"/>
                <a:cs typeface="Inter"/>
                <a:sym typeface="Inter"/>
              </a:rPr>
              <a:t>B</a:t>
            </a:r>
            <a:r>
              <a:rPr lang="en-US" sz="2250">
                <a:solidFill>
                  <a:srgbClr val="000000"/>
                </a:solidFill>
                <a:latin typeface="Inter"/>
                <a:ea typeface="Inter"/>
                <a:cs typeface="Inter"/>
                <a:sym typeface="Inter"/>
              </a:rPr>
              <a:t>i,j</a:t>
            </a:r>
            <a:r>
              <a:rPr lang="en-US" sz="2250">
                <a:solidFill>
                  <a:srgbClr val="000000"/>
                </a:solidFill>
                <a:latin typeface="Inter"/>
                <a:ea typeface="Inter"/>
                <a:cs typeface="Inter"/>
                <a:sym typeface="Inter"/>
              </a:rPr>
              <a:t> = −1 ⇒ B</a:t>
            </a:r>
            <a:r>
              <a:rPr lang="en-US" sz="2250">
                <a:solidFill>
                  <a:srgbClr val="000000"/>
                </a:solidFill>
                <a:latin typeface="Inter"/>
                <a:ea typeface="Inter"/>
                <a:cs typeface="Inter"/>
                <a:sym typeface="Inter"/>
              </a:rPr>
              <a:t>i,j</a:t>
            </a:r>
            <a:r>
              <a:rPr lang="en-US" sz="2250">
                <a:solidFill>
                  <a:srgbClr val="000000"/>
                </a:solidFill>
                <a:latin typeface="Inter"/>
                <a:ea typeface="Inter"/>
                <a:cs typeface="Inter"/>
                <a:sym typeface="Inter"/>
              </a:rPr>
              <a:t> = zero submatrix.</a:t>
            </a:r>
          </a:p>
          <a:p>
            <a:pPr algn="just" marL="485775" indent="-242888" lvl="1">
              <a:lnSpc>
                <a:spcPts val="3149"/>
              </a:lnSpc>
              <a:buFont typeface="Arial"/>
              <a:buChar char="•"/>
            </a:pPr>
            <a:r>
              <a:rPr lang="en-US" sz="2250">
                <a:solidFill>
                  <a:srgbClr val="000000"/>
                </a:solidFill>
                <a:latin typeface="Inter"/>
                <a:ea typeface="Inter"/>
                <a:cs typeface="Inter"/>
                <a:sym typeface="Inter"/>
              </a:rPr>
              <a:t>B</a:t>
            </a:r>
            <a:r>
              <a:rPr lang="en-US" sz="2250">
                <a:solidFill>
                  <a:srgbClr val="000000"/>
                </a:solidFill>
                <a:latin typeface="Inter"/>
                <a:ea typeface="Inter"/>
                <a:cs typeface="Inter"/>
                <a:sym typeface="Inter"/>
              </a:rPr>
              <a:t>i,j</a:t>
            </a:r>
            <a:r>
              <a:rPr lang="en-US" sz="2250">
                <a:solidFill>
                  <a:srgbClr val="000000"/>
                </a:solidFill>
                <a:latin typeface="Inter"/>
                <a:ea typeface="Inter"/>
                <a:cs typeface="Inter"/>
                <a:sym typeface="Inter"/>
              </a:rPr>
              <a:t> = 0   ⇒ B</a:t>
            </a:r>
            <a:r>
              <a:rPr lang="en-US" sz="2250">
                <a:solidFill>
                  <a:srgbClr val="000000"/>
                </a:solidFill>
                <a:latin typeface="Inter"/>
                <a:ea typeface="Inter"/>
                <a:cs typeface="Inter"/>
                <a:sym typeface="Inter"/>
              </a:rPr>
              <a:t>i,j</a:t>
            </a:r>
            <a:r>
              <a:rPr lang="en-US" sz="2250">
                <a:solidFill>
                  <a:srgbClr val="000000"/>
                </a:solidFill>
                <a:latin typeface="Inter"/>
                <a:ea typeface="Inter"/>
                <a:cs typeface="Inter"/>
                <a:sym typeface="Inter"/>
              </a:rPr>
              <a:t> = identity submatrix.</a:t>
            </a:r>
          </a:p>
          <a:p>
            <a:pPr algn="just" marL="485775" indent="-242888" lvl="1">
              <a:lnSpc>
                <a:spcPts val="3149"/>
              </a:lnSpc>
              <a:buFont typeface="Arial"/>
              <a:buChar char="•"/>
            </a:pPr>
            <a:r>
              <a:rPr lang="en-US" sz="2250">
                <a:solidFill>
                  <a:srgbClr val="000000"/>
                </a:solidFill>
                <a:latin typeface="Inter"/>
                <a:ea typeface="Inter"/>
                <a:cs typeface="Inter"/>
                <a:sym typeface="Inter"/>
              </a:rPr>
              <a:t>B</a:t>
            </a:r>
            <a:r>
              <a:rPr lang="en-US" sz="2250">
                <a:solidFill>
                  <a:srgbClr val="000000"/>
                </a:solidFill>
                <a:latin typeface="Inter"/>
                <a:ea typeface="Inter"/>
                <a:cs typeface="Inter"/>
                <a:sym typeface="Inter"/>
              </a:rPr>
              <a:t>i,j</a:t>
            </a:r>
            <a:r>
              <a:rPr lang="en-US" sz="2250">
                <a:solidFill>
                  <a:srgbClr val="000000"/>
                </a:solidFill>
                <a:latin typeface="Inter"/>
                <a:ea typeface="Inter"/>
                <a:cs typeface="Inter"/>
                <a:sym typeface="Inter"/>
              </a:rPr>
              <a:t> = p   ⇒ B</a:t>
            </a:r>
            <a:r>
              <a:rPr lang="en-US" sz="2250">
                <a:solidFill>
                  <a:srgbClr val="000000"/>
                </a:solidFill>
                <a:latin typeface="Inter"/>
                <a:ea typeface="Inter"/>
                <a:cs typeface="Inter"/>
                <a:sym typeface="Inter"/>
              </a:rPr>
              <a:t>i,j</a:t>
            </a:r>
            <a:r>
              <a:rPr lang="en-US" sz="2250">
                <a:solidFill>
                  <a:srgbClr val="000000"/>
                </a:solidFill>
                <a:latin typeface="Inter"/>
                <a:ea typeface="Inter"/>
                <a:cs typeface="Inter"/>
                <a:sym typeface="Inter"/>
              </a:rPr>
              <a:t> = circularly shifted identity matrix by p positions.</a:t>
            </a:r>
          </a:p>
          <a:p>
            <a:pPr algn="just">
              <a:lnSpc>
                <a:spcPts val="3149"/>
              </a:lnSpc>
              <a:spcBef>
                <a:spcPct val="0"/>
              </a:spcBef>
            </a:pPr>
          </a:p>
        </p:txBody>
      </p:sp>
      <p:sp>
        <p:nvSpPr>
          <p:cNvPr name="TextBox 5" id="5"/>
          <p:cNvSpPr txBox="true"/>
          <p:nvPr/>
        </p:nvSpPr>
        <p:spPr>
          <a:xfrm rot="0">
            <a:off x="1406866" y="4905843"/>
            <a:ext cx="13724505" cy="1590675"/>
          </a:xfrm>
          <a:prstGeom prst="rect">
            <a:avLst/>
          </a:prstGeom>
        </p:spPr>
        <p:txBody>
          <a:bodyPr anchor="t" rtlCol="false" tIns="0" lIns="0" bIns="0" rIns="0">
            <a:spAutoFit/>
          </a:bodyPr>
          <a:lstStyle/>
          <a:p>
            <a:pPr algn="just">
              <a:lnSpc>
                <a:spcPts val="3149"/>
              </a:lnSpc>
            </a:pPr>
            <a:r>
              <a:rPr lang="en-US" sz="2250">
                <a:solidFill>
                  <a:srgbClr val="000000"/>
                </a:solidFill>
                <a:latin typeface="Inter"/>
                <a:ea typeface="Inter"/>
                <a:cs typeface="Inter"/>
                <a:sym typeface="Inter"/>
              </a:rPr>
              <a:t>Base graphs are sparse matrices with integers or -1 indicating shifts or zero blocks.</a:t>
            </a:r>
          </a:p>
          <a:p>
            <a:pPr algn="just">
              <a:lnSpc>
                <a:spcPts val="3149"/>
              </a:lnSpc>
              <a:spcBef>
                <a:spcPct val="0"/>
              </a:spcBef>
            </a:pPr>
            <a:r>
              <a:rPr lang="en-US" sz="2250">
                <a:solidFill>
                  <a:srgbClr val="000000"/>
                </a:solidFill>
                <a:latin typeface="Inter"/>
                <a:ea typeface="Inter"/>
                <a:cs typeface="Inter"/>
                <a:sym typeface="Inter"/>
              </a:rPr>
              <a:t>Expansion Factor : Base matrix has elements like 0, -1 and any number between 0 to Z-1, where Z is an expansion factor </a:t>
            </a:r>
          </a:p>
          <a:p>
            <a:pPr algn="just">
              <a:lnSpc>
                <a:spcPts val="3149"/>
              </a:lnSpc>
              <a:spcBef>
                <a:spcPct val="0"/>
              </a:spcBef>
            </a:pPr>
          </a:p>
        </p:txBody>
      </p:sp>
      <p:sp>
        <p:nvSpPr>
          <p:cNvPr name="TextBox 6" id="6"/>
          <p:cNvSpPr txBox="true"/>
          <p:nvPr/>
        </p:nvSpPr>
        <p:spPr>
          <a:xfrm rot="0">
            <a:off x="1406866" y="3144145"/>
            <a:ext cx="15637715" cy="1190625"/>
          </a:xfrm>
          <a:prstGeom prst="rect">
            <a:avLst/>
          </a:prstGeom>
        </p:spPr>
        <p:txBody>
          <a:bodyPr anchor="t" rtlCol="false" tIns="0" lIns="0" bIns="0" rIns="0">
            <a:spAutoFit/>
          </a:bodyPr>
          <a:lstStyle/>
          <a:p>
            <a:pPr algn="l">
              <a:lnSpc>
                <a:spcPts val="3149"/>
              </a:lnSpc>
            </a:pPr>
            <a:r>
              <a:rPr lang="en-US" sz="2250">
                <a:solidFill>
                  <a:srgbClr val="000000"/>
                </a:solidFill>
                <a:latin typeface="Inter"/>
                <a:ea typeface="Inter"/>
                <a:cs typeface="Inter"/>
                <a:sym typeface="Inter"/>
              </a:rPr>
              <a:t>5G NR makes use of two different sized base graphs:</a:t>
            </a:r>
          </a:p>
          <a:p>
            <a:pPr algn="l" marL="485775" indent="-242888" lvl="1">
              <a:lnSpc>
                <a:spcPts val="3149"/>
              </a:lnSpc>
              <a:buFont typeface="Arial"/>
              <a:buChar char="•"/>
            </a:pPr>
            <a:r>
              <a:rPr lang="en-US" sz="2250">
                <a:solidFill>
                  <a:srgbClr val="000000"/>
                </a:solidFill>
                <a:latin typeface="Inter"/>
                <a:ea typeface="Inter"/>
                <a:cs typeface="Inter"/>
                <a:sym typeface="Inter"/>
              </a:rPr>
              <a:t>BG1: NR_1_5_352 (optimized for large block sizes). It has a size of 46 x 68. </a:t>
            </a:r>
          </a:p>
          <a:p>
            <a:pPr algn="l" marL="485775" indent="-242888" lvl="1">
              <a:lnSpc>
                <a:spcPts val="3149"/>
              </a:lnSpc>
              <a:buFont typeface="Arial"/>
              <a:buChar char="•"/>
            </a:pPr>
            <a:r>
              <a:rPr lang="en-US" sz="2250">
                <a:solidFill>
                  <a:srgbClr val="000000"/>
                </a:solidFill>
                <a:latin typeface="Inter"/>
                <a:ea typeface="Inter"/>
                <a:cs typeface="Inter"/>
                <a:sym typeface="Inter"/>
              </a:rPr>
              <a:t>BG2: NR_2_6_52 (optimized for small block sizes). It has a size of 42 x 52.</a:t>
            </a:r>
          </a:p>
        </p:txBody>
      </p:sp>
      <p:sp>
        <p:nvSpPr>
          <p:cNvPr name="TextBox 7" id="7"/>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11008" y="3055305"/>
            <a:ext cx="7448292" cy="6079669"/>
          </a:xfrm>
          <a:custGeom>
            <a:avLst/>
            <a:gdLst/>
            <a:ahLst/>
            <a:cxnLst/>
            <a:rect r="r" b="b" t="t" l="l"/>
            <a:pathLst>
              <a:path h="6079669" w="7448292">
                <a:moveTo>
                  <a:pt x="0" y="0"/>
                </a:moveTo>
                <a:lnTo>
                  <a:pt x="7448292" y="0"/>
                </a:lnTo>
                <a:lnTo>
                  <a:pt x="7448292" y="6079668"/>
                </a:lnTo>
                <a:lnTo>
                  <a:pt x="0" y="6079668"/>
                </a:lnTo>
                <a:lnTo>
                  <a:pt x="0" y="0"/>
                </a:lnTo>
                <a:close/>
              </a:path>
            </a:pathLst>
          </a:custGeom>
          <a:blipFill>
            <a:blip r:embed="rId2"/>
            <a:stretch>
              <a:fillRect l="0" t="0" r="0" b="0"/>
            </a:stretch>
          </a:blipFill>
        </p:spPr>
      </p:sp>
      <p:sp>
        <p:nvSpPr>
          <p:cNvPr name="TextBox 3" id="3"/>
          <p:cNvSpPr txBox="true"/>
          <p:nvPr/>
        </p:nvSpPr>
        <p:spPr>
          <a:xfrm rot="0">
            <a:off x="1406866" y="1765507"/>
            <a:ext cx="8734070" cy="943610"/>
          </a:xfrm>
          <a:prstGeom prst="rect">
            <a:avLst/>
          </a:prstGeom>
        </p:spPr>
        <p:txBody>
          <a:bodyPr anchor="t" rtlCol="false" tIns="0" lIns="0" bIns="0" rIns="0">
            <a:spAutoFit/>
          </a:bodyPr>
          <a:lstStyle/>
          <a:p>
            <a:pPr algn="l">
              <a:lnSpc>
                <a:spcPts val="7840"/>
              </a:lnSpc>
              <a:spcBef>
                <a:spcPct val="0"/>
              </a:spcBef>
            </a:pPr>
            <a:r>
              <a:rPr lang="en-US" sz="5600" b="true">
                <a:solidFill>
                  <a:srgbClr val="000000"/>
                </a:solidFill>
                <a:latin typeface="Red Hat Display Bold"/>
                <a:ea typeface="Red Hat Display Bold"/>
                <a:cs typeface="Red Hat Display Bold"/>
                <a:sym typeface="Red Hat Display Bold"/>
              </a:rPr>
              <a:t>Structure of Base Graph</a:t>
            </a:r>
          </a:p>
        </p:txBody>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5" id="5"/>
          <p:cNvSpPr txBox="true"/>
          <p:nvPr/>
        </p:nvSpPr>
        <p:spPr>
          <a:xfrm rot="0">
            <a:off x="1406866" y="3544684"/>
            <a:ext cx="7191994" cy="4391025"/>
          </a:xfrm>
          <a:prstGeom prst="rect">
            <a:avLst/>
          </a:prstGeom>
        </p:spPr>
        <p:txBody>
          <a:bodyPr anchor="t" rtlCol="false" tIns="0" lIns="0" bIns="0" rIns="0">
            <a:spAutoFit/>
          </a:bodyPr>
          <a:lstStyle/>
          <a:p>
            <a:pPr algn="just">
              <a:lnSpc>
                <a:spcPts val="3150"/>
              </a:lnSpc>
            </a:pPr>
            <a:r>
              <a:rPr lang="en-US" sz="2250">
                <a:solidFill>
                  <a:srgbClr val="000000"/>
                </a:solidFill>
                <a:latin typeface="Inter"/>
                <a:ea typeface="Inter"/>
                <a:cs typeface="Inter"/>
                <a:sym typeface="Inter"/>
              </a:rPr>
              <a:t>Block Structure of Base Matrix:</a:t>
            </a:r>
          </a:p>
          <a:p>
            <a:pPr algn="ctr">
              <a:lnSpc>
                <a:spcPts val="3150"/>
              </a:lnSpc>
            </a:pPr>
            <a:r>
              <a:rPr lang="en-US" sz="2250">
                <a:solidFill>
                  <a:srgbClr val="000000"/>
                </a:solidFill>
                <a:latin typeface="Inter"/>
                <a:ea typeface="Inter"/>
                <a:cs typeface="Inter"/>
                <a:sym typeface="Inter"/>
              </a:rPr>
              <a:t>    A E O</a:t>
            </a:r>
          </a:p>
          <a:p>
            <a:pPr algn="ctr">
              <a:lnSpc>
                <a:spcPts val="3150"/>
              </a:lnSpc>
            </a:pPr>
            <a:r>
              <a:rPr lang="en-US" sz="2250">
                <a:solidFill>
                  <a:srgbClr val="000000"/>
                </a:solidFill>
                <a:latin typeface="Inter"/>
                <a:ea typeface="Inter"/>
                <a:cs typeface="Inter"/>
                <a:sym typeface="Inter"/>
              </a:rPr>
              <a:t>   B C I</a:t>
            </a:r>
          </a:p>
          <a:p>
            <a:pPr algn="just">
              <a:lnSpc>
                <a:spcPts val="3150"/>
              </a:lnSpc>
            </a:pPr>
          </a:p>
          <a:p>
            <a:pPr algn="just">
              <a:lnSpc>
                <a:spcPts val="3150"/>
              </a:lnSpc>
            </a:pPr>
            <a:r>
              <a:rPr lang="en-US" sz="2250" b="true">
                <a:solidFill>
                  <a:srgbClr val="000000"/>
                </a:solidFill>
                <a:latin typeface="Inter Bold"/>
                <a:ea typeface="Inter Bold"/>
                <a:cs typeface="Inter Bold"/>
                <a:sym typeface="Inter Bold"/>
              </a:rPr>
              <a:t>BG1: </a:t>
            </a:r>
          </a:p>
          <a:p>
            <a:pPr algn="just">
              <a:lnSpc>
                <a:spcPts val="3150"/>
              </a:lnSpc>
            </a:pPr>
            <a:r>
              <a:rPr lang="en-US" sz="2250">
                <a:solidFill>
                  <a:srgbClr val="000000"/>
                </a:solidFill>
                <a:latin typeface="Inter"/>
                <a:ea typeface="Inter"/>
                <a:cs typeface="Inter"/>
                <a:sym typeface="Inter"/>
              </a:rPr>
              <a:t>A: 4 x 22   E: 4 x 4   O: 4 x 42 all zero</a:t>
            </a:r>
          </a:p>
          <a:p>
            <a:pPr algn="just">
              <a:lnSpc>
                <a:spcPts val="3150"/>
              </a:lnSpc>
            </a:pPr>
            <a:r>
              <a:rPr lang="en-US" sz="2250">
                <a:solidFill>
                  <a:srgbClr val="000000"/>
                </a:solidFill>
                <a:latin typeface="Inter"/>
                <a:ea typeface="Inter"/>
                <a:cs typeface="Inter"/>
                <a:sym typeface="Inter"/>
              </a:rPr>
              <a:t>B: 42 x 22 C: 42 x 4 I: 42 x 42 all identity</a:t>
            </a:r>
          </a:p>
          <a:p>
            <a:pPr algn="just">
              <a:lnSpc>
                <a:spcPts val="3150"/>
              </a:lnSpc>
            </a:pPr>
          </a:p>
          <a:p>
            <a:pPr algn="just">
              <a:lnSpc>
                <a:spcPts val="3150"/>
              </a:lnSpc>
            </a:pPr>
            <a:r>
              <a:rPr lang="en-US" sz="2250" b="true">
                <a:solidFill>
                  <a:srgbClr val="000000"/>
                </a:solidFill>
                <a:latin typeface="Inter Bold"/>
                <a:ea typeface="Inter Bold"/>
                <a:cs typeface="Inter Bold"/>
                <a:sym typeface="Inter Bold"/>
              </a:rPr>
              <a:t>BG2: </a:t>
            </a:r>
          </a:p>
          <a:p>
            <a:pPr algn="just">
              <a:lnSpc>
                <a:spcPts val="3150"/>
              </a:lnSpc>
            </a:pPr>
            <a:r>
              <a:rPr lang="en-US" sz="2250">
                <a:solidFill>
                  <a:srgbClr val="000000"/>
                </a:solidFill>
                <a:latin typeface="Inter"/>
                <a:ea typeface="Inter"/>
                <a:cs typeface="Inter"/>
                <a:sym typeface="Inter"/>
              </a:rPr>
              <a:t>A: 4 x 10    E: 4 x 4    O: 4 x 38 all zero</a:t>
            </a:r>
          </a:p>
          <a:p>
            <a:pPr algn="just">
              <a:lnSpc>
                <a:spcPts val="3150"/>
              </a:lnSpc>
              <a:spcBef>
                <a:spcPct val="0"/>
              </a:spcBef>
            </a:pPr>
            <a:r>
              <a:rPr lang="en-US" sz="2250">
                <a:solidFill>
                  <a:srgbClr val="000000"/>
                </a:solidFill>
                <a:latin typeface="Inter"/>
                <a:ea typeface="Inter"/>
                <a:cs typeface="Inter"/>
                <a:sym typeface="Inter"/>
              </a:rPr>
              <a:t>B: 38 x 10  C: 38 x 4   I: 38 x 38 all identity</a:t>
            </a:r>
          </a:p>
        </p:txBody>
      </p:sp>
      <p:sp>
        <p:nvSpPr>
          <p:cNvPr name="TextBox 6" id="6"/>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4966" y="3223467"/>
            <a:ext cx="11320296" cy="6732176"/>
          </a:xfrm>
          <a:custGeom>
            <a:avLst/>
            <a:gdLst/>
            <a:ahLst/>
            <a:cxnLst/>
            <a:rect r="r" b="b" t="t" l="l"/>
            <a:pathLst>
              <a:path h="6732176" w="11320296">
                <a:moveTo>
                  <a:pt x="0" y="0"/>
                </a:moveTo>
                <a:lnTo>
                  <a:pt x="11320295" y="0"/>
                </a:lnTo>
                <a:lnTo>
                  <a:pt x="11320295" y="6732176"/>
                </a:lnTo>
                <a:lnTo>
                  <a:pt x="0" y="6732176"/>
                </a:lnTo>
                <a:lnTo>
                  <a:pt x="0" y="0"/>
                </a:lnTo>
                <a:close/>
              </a:path>
            </a:pathLst>
          </a:custGeom>
          <a:blipFill>
            <a:blip r:embed="rId2"/>
            <a:stretch>
              <a:fillRect l="0" t="0" r="-1551" b="0"/>
            </a:stretch>
          </a:blipFill>
        </p:spPr>
      </p:sp>
      <p:sp>
        <p:nvSpPr>
          <p:cNvPr name="TextBox 3" id="3"/>
          <p:cNvSpPr txBox="true"/>
          <p:nvPr/>
        </p:nvSpPr>
        <p:spPr>
          <a:xfrm rot="0">
            <a:off x="1406866" y="1765507"/>
            <a:ext cx="8734070" cy="943610"/>
          </a:xfrm>
          <a:prstGeom prst="rect">
            <a:avLst/>
          </a:prstGeom>
        </p:spPr>
        <p:txBody>
          <a:bodyPr anchor="t" rtlCol="false" tIns="0" lIns="0" bIns="0" rIns="0">
            <a:spAutoFit/>
          </a:bodyPr>
          <a:lstStyle/>
          <a:p>
            <a:pPr algn="l">
              <a:lnSpc>
                <a:spcPts val="7840"/>
              </a:lnSpc>
              <a:spcBef>
                <a:spcPct val="0"/>
              </a:spcBef>
            </a:pPr>
            <a:r>
              <a:rPr lang="en-US" sz="5600" b="true">
                <a:solidFill>
                  <a:srgbClr val="000000"/>
                </a:solidFill>
                <a:latin typeface="Red Hat Display Bold"/>
                <a:ea typeface="Red Hat Display Bold"/>
                <a:cs typeface="Red Hat Display Bold"/>
                <a:sym typeface="Red Hat Display Bold"/>
              </a:rPr>
              <a:t>Conversion to H Matrix</a:t>
            </a:r>
          </a:p>
        </p:txBody>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5" id="5"/>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27735" y="3105517"/>
            <a:ext cx="14870497" cy="3190875"/>
          </a:xfrm>
          <a:prstGeom prst="rect">
            <a:avLst/>
          </a:prstGeom>
        </p:spPr>
        <p:txBody>
          <a:bodyPr anchor="t" rtlCol="false" tIns="0" lIns="0" bIns="0" rIns="0">
            <a:spAutoFit/>
          </a:bodyPr>
          <a:lstStyle/>
          <a:p>
            <a:pPr algn="l">
              <a:lnSpc>
                <a:spcPts val="3149"/>
              </a:lnSpc>
              <a:spcBef>
                <a:spcPct val="0"/>
              </a:spcBef>
            </a:pPr>
            <a:r>
              <a:rPr lang="en-US" sz="2250">
                <a:solidFill>
                  <a:srgbClr val="000000"/>
                </a:solidFill>
                <a:latin typeface="Inter"/>
                <a:ea typeface="Inter"/>
                <a:cs typeface="Inter"/>
                <a:sym typeface="Inter"/>
              </a:rPr>
              <a:t>To perform encoding, we take advantage of the structure present in the base matrix. The key idea is that due to this specific structure, most of the parity bits (those numbered 5 and above) can be determined by solving simple linear equations.</a:t>
            </a:r>
          </a:p>
          <a:p>
            <a:pPr algn="l">
              <a:lnSpc>
                <a:spcPts val="3149"/>
              </a:lnSpc>
              <a:spcBef>
                <a:spcPct val="0"/>
              </a:spcBef>
            </a:pPr>
          </a:p>
          <a:p>
            <a:pPr algn="l">
              <a:lnSpc>
                <a:spcPts val="3149"/>
              </a:lnSpc>
              <a:spcBef>
                <a:spcPct val="0"/>
              </a:spcBef>
            </a:pPr>
            <a:r>
              <a:rPr lang="en-US" sz="2250">
                <a:solidFill>
                  <a:srgbClr val="000000"/>
                </a:solidFill>
                <a:latin typeface="Inter"/>
                <a:ea typeface="Inter"/>
                <a:cs typeface="Inter"/>
                <a:sym typeface="Inter"/>
              </a:rPr>
              <a:t>However, for the first four parity bits, we need to solve a system of four linear equations simultaneously. The process is simplified because the matrix has a special double-diagonal form.</a:t>
            </a:r>
          </a:p>
          <a:p>
            <a:pPr algn="l">
              <a:lnSpc>
                <a:spcPts val="3149"/>
              </a:lnSpc>
              <a:spcBef>
                <a:spcPct val="0"/>
              </a:spcBef>
            </a:pPr>
          </a:p>
          <a:p>
            <a:pPr algn="l">
              <a:lnSpc>
                <a:spcPts val="3149"/>
              </a:lnSpc>
              <a:spcBef>
                <a:spcPct val="0"/>
              </a:spcBef>
            </a:pPr>
            <a:r>
              <a:rPr lang="en-US" sz="2250">
                <a:solidFill>
                  <a:srgbClr val="000000"/>
                </a:solidFill>
                <a:latin typeface="Inter"/>
                <a:ea typeface="Inter"/>
                <a:cs typeface="Inter"/>
                <a:sym typeface="Inter"/>
              </a:rPr>
              <a:t>Let’s walk through an example to better understand the encoding steps:</a:t>
            </a:r>
          </a:p>
        </p:txBody>
      </p:sp>
      <p:sp>
        <p:nvSpPr>
          <p:cNvPr name="Freeform 3" id="3"/>
          <p:cNvSpPr/>
          <p:nvPr/>
        </p:nvSpPr>
        <p:spPr>
          <a:xfrm flipH="false" flipV="false" rot="0">
            <a:off x="4736386" y="6872121"/>
            <a:ext cx="7491870" cy="3054937"/>
          </a:xfrm>
          <a:custGeom>
            <a:avLst/>
            <a:gdLst/>
            <a:ahLst/>
            <a:cxnLst/>
            <a:rect r="r" b="b" t="t" l="l"/>
            <a:pathLst>
              <a:path h="3054937" w="7491870">
                <a:moveTo>
                  <a:pt x="0" y="0"/>
                </a:moveTo>
                <a:lnTo>
                  <a:pt x="7491869" y="0"/>
                </a:lnTo>
                <a:lnTo>
                  <a:pt x="7491869" y="3054937"/>
                </a:lnTo>
                <a:lnTo>
                  <a:pt x="0" y="3054937"/>
                </a:lnTo>
                <a:lnTo>
                  <a:pt x="0" y="0"/>
                </a:lnTo>
                <a:close/>
              </a:path>
            </a:pathLst>
          </a:custGeom>
          <a:blipFill>
            <a:blip r:embed="rId2"/>
            <a:stretch>
              <a:fillRect l="0" t="0" r="0" b="0"/>
            </a:stretch>
          </a:blipFill>
        </p:spPr>
      </p:sp>
      <p:sp>
        <p:nvSpPr>
          <p:cNvPr name="Freeform 4" id="4"/>
          <p:cNvSpPr/>
          <p:nvPr/>
        </p:nvSpPr>
        <p:spPr>
          <a:xfrm flipH="false" flipV="false" rot="0">
            <a:off x="3694674" y="8958774"/>
            <a:ext cx="2083423" cy="1328226"/>
          </a:xfrm>
          <a:custGeom>
            <a:avLst/>
            <a:gdLst/>
            <a:ahLst/>
            <a:cxnLst/>
            <a:rect r="r" b="b" t="t" l="l"/>
            <a:pathLst>
              <a:path h="1328226" w="2083423">
                <a:moveTo>
                  <a:pt x="0" y="0"/>
                </a:moveTo>
                <a:lnTo>
                  <a:pt x="2083423" y="0"/>
                </a:lnTo>
                <a:lnTo>
                  <a:pt x="2083423" y="1328226"/>
                </a:lnTo>
                <a:lnTo>
                  <a:pt x="0" y="1328226"/>
                </a:lnTo>
                <a:lnTo>
                  <a:pt x="0" y="0"/>
                </a:lnTo>
                <a:close/>
              </a:path>
            </a:pathLst>
          </a:custGeom>
          <a:blipFill>
            <a:blip r:embed="rId3"/>
            <a:stretch>
              <a:fillRect l="0" t="0" r="-186694" b="-245924"/>
            </a:stretch>
          </a:blipFill>
        </p:spPr>
      </p:sp>
      <p:sp>
        <p:nvSpPr>
          <p:cNvPr name="Freeform 5" id="5"/>
          <p:cNvSpPr/>
          <p:nvPr/>
        </p:nvSpPr>
        <p:spPr>
          <a:xfrm flipH="false" flipV="false" rot="0">
            <a:off x="4395316" y="6510171"/>
            <a:ext cx="5973058" cy="361950"/>
          </a:xfrm>
          <a:custGeom>
            <a:avLst/>
            <a:gdLst/>
            <a:ahLst/>
            <a:cxnLst/>
            <a:rect r="r" b="b" t="t" l="l"/>
            <a:pathLst>
              <a:path h="361950" w="5973058">
                <a:moveTo>
                  <a:pt x="0" y="0"/>
                </a:moveTo>
                <a:lnTo>
                  <a:pt x="5973058" y="0"/>
                </a:lnTo>
                <a:lnTo>
                  <a:pt x="5973058" y="361950"/>
                </a:lnTo>
                <a:lnTo>
                  <a:pt x="0" y="361950"/>
                </a:lnTo>
                <a:lnTo>
                  <a:pt x="0" y="0"/>
                </a:lnTo>
                <a:close/>
              </a:path>
            </a:pathLst>
          </a:custGeom>
          <a:blipFill>
            <a:blip r:embed="rId3"/>
            <a:stretch>
              <a:fillRect l="0" t="-1148095" r="0" b="-21322"/>
            </a:stretch>
          </a:blipFill>
        </p:spPr>
      </p:sp>
      <p:sp>
        <p:nvSpPr>
          <p:cNvPr name="TextBox 6" id="6"/>
          <p:cNvSpPr txBox="true"/>
          <p:nvPr/>
        </p:nvSpPr>
        <p:spPr>
          <a:xfrm rot="0">
            <a:off x="1381905" y="1633802"/>
            <a:ext cx="11559423" cy="943610"/>
          </a:xfrm>
          <a:prstGeom prst="rect">
            <a:avLst/>
          </a:prstGeom>
        </p:spPr>
        <p:txBody>
          <a:bodyPr anchor="t" rtlCol="false" tIns="0" lIns="0" bIns="0" rIns="0">
            <a:spAutoFit/>
          </a:bodyPr>
          <a:lstStyle/>
          <a:p>
            <a:pPr algn="l">
              <a:lnSpc>
                <a:spcPts val="7840"/>
              </a:lnSpc>
              <a:spcBef>
                <a:spcPct val="0"/>
              </a:spcBef>
            </a:pPr>
            <a:r>
              <a:rPr lang="en-US" sz="5600" b="true">
                <a:solidFill>
                  <a:srgbClr val="000000"/>
                </a:solidFill>
                <a:latin typeface="Red Hat Display Bold"/>
                <a:ea typeface="Red Hat Display Bold"/>
                <a:cs typeface="Red Hat Display Bold"/>
                <a:sym typeface="Red Hat Display Bold"/>
              </a:rPr>
              <a:t>Encoding using Base Matrix</a:t>
            </a:r>
          </a:p>
        </p:txBody>
      </p:sp>
      <p:sp>
        <p:nvSpPr>
          <p:cNvPr name="TextBox 7" id="7"/>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8" id="8"/>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16</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48131" y="1623233"/>
            <a:ext cx="11559423" cy="943610"/>
          </a:xfrm>
          <a:prstGeom prst="rect">
            <a:avLst/>
          </a:prstGeom>
        </p:spPr>
        <p:txBody>
          <a:bodyPr anchor="t" rtlCol="false" tIns="0" lIns="0" bIns="0" rIns="0">
            <a:spAutoFit/>
          </a:bodyPr>
          <a:lstStyle/>
          <a:p>
            <a:pPr algn="l">
              <a:lnSpc>
                <a:spcPts val="7840"/>
              </a:lnSpc>
              <a:spcBef>
                <a:spcPct val="0"/>
              </a:spcBef>
            </a:pPr>
            <a:r>
              <a:rPr lang="en-US" sz="5600" b="true">
                <a:solidFill>
                  <a:srgbClr val="000000"/>
                </a:solidFill>
                <a:latin typeface="Red Hat Display Bold"/>
                <a:ea typeface="Red Hat Display Bold"/>
                <a:cs typeface="Red Hat Display Bold"/>
                <a:sym typeface="Red Hat Display Bold"/>
              </a:rPr>
              <a:t>Encoding using Base Matrix</a:t>
            </a:r>
          </a:p>
        </p:txBody>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448131" y="2890866"/>
            <a:ext cx="13350799" cy="5991225"/>
          </a:xfrm>
          <a:prstGeom prst="rect">
            <a:avLst/>
          </a:prstGeom>
        </p:spPr>
        <p:txBody>
          <a:bodyPr anchor="t" rtlCol="false" tIns="0" lIns="0" bIns="0" rIns="0">
            <a:spAutoFit/>
          </a:bodyPr>
          <a:lstStyle/>
          <a:p>
            <a:pPr algn="l">
              <a:lnSpc>
                <a:spcPts val="3149"/>
              </a:lnSpc>
            </a:pPr>
            <a:r>
              <a:rPr lang="en-US" sz="2250">
                <a:solidFill>
                  <a:srgbClr val="000000"/>
                </a:solidFill>
                <a:latin typeface="Inter"/>
                <a:ea typeface="Inter"/>
                <a:cs typeface="Inter"/>
                <a:sym typeface="Inter"/>
              </a:rPr>
              <a:t>We begin with message vector: </a:t>
            </a:r>
            <a:r>
              <a:rPr lang="en-US" sz="2250">
                <a:solidFill>
                  <a:srgbClr val="000000"/>
                </a:solidFill>
                <a:latin typeface="Inter"/>
                <a:ea typeface="Inter"/>
                <a:cs typeface="Inter"/>
                <a:sym typeface="Inter"/>
              </a:rPr>
              <a:t>m = [m₁, m₂, m₃, m₄]</a:t>
            </a:r>
          </a:p>
          <a:p>
            <a:pPr algn="l">
              <a:lnSpc>
                <a:spcPts val="3149"/>
              </a:lnSpc>
            </a:pPr>
            <a:r>
              <a:rPr lang="en-US" sz="2250">
                <a:solidFill>
                  <a:srgbClr val="000000"/>
                </a:solidFill>
                <a:latin typeface="Inter"/>
                <a:ea typeface="Inter"/>
                <a:cs typeface="Inter"/>
                <a:sym typeface="Inter"/>
              </a:rPr>
              <a:t>We add 4 parity bits: [p₁, p₂, p₃, p₄]</a:t>
            </a:r>
          </a:p>
          <a:p>
            <a:pPr algn="l">
              <a:lnSpc>
                <a:spcPts val="3149"/>
              </a:lnSpc>
            </a:pPr>
            <a:r>
              <a:rPr lang="en-US" sz="2250">
                <a:solidFill>
                  <a:srgbClr val="000000"/>
                </a:solidFill>
                <a:latin typeface="Inter"/>
                <a:ea typeface="Inter"/>
                <a:cs typeface="Inter"/>
                <a:sym typeface="Inter"/>
              </a:rPr>
              <a:t>So, the full codeword becomes: [m₁, m₂, m₃, m₄, p₁, p₂, p₃, p₄]</a:t>
            </a:r>
          </a:p>
          <a:p>
            <a:pPr algn="l">
              <a:lnSpc>
                <a:spcPts val="3149"/>
              </a:lnSpc>
            </a:pPr>
          </a:p>
          <a:p>
            <a:pPr algn="l">
              <a:lnSpc>
                <a:spcPts val="3149"/>
              </a:lnSpc>
            </a:pPr>
            <a:r>
              <a:rPr lang="en-US" sz="2250">
                <a:solidFill>
                  <a:srgbClr val="000000"/>
                </a:solidFill>
                <a:latin typeface="Inter"/>
                <a:ea typeface="Inter"/>
                <a:cs typeface="Inter"/>
                <a:sym typeface="Inter"/>
              </a:rPr>
              <a:t>Let’s assume that the base matrix corresponds to the following parity-check equations:</a:t>
            </a:r>
          </a:p>
          <a:p>
            <a:pPr algn="l">
              <a:lnSpc>
                <a:spcPts val="3149"/>
              </a:lnSpc>
            </a:pPr>
          </a:p>
          <a:p>
            <a:pPr algn="l" marL="485775" indent="-242888" lvl="1">
              <a:lnSpc>
                <a:spcPts val="3149"/>
              </a:lnSpc>
              <a:buFont typeface="Arial"/>
              <a:buChar char="•"/>
            </a:pPr>
            <a:r>
              <a:rPr lang="en-US" sz="2250">
                <a:solidFill>
                  <a:srgbClr val="000000"/>
                </a:solidFill>
                <a:latin typeface="Inter"/>
                <a:ea typeface="Inter"/>
                <a:cs typeface="Inter"/>
                <a:sym typeface="Inter"/>
              </a:rPr>
              <a:t>Equation 1: I₁m₁ + I₃m</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 + Im₄ + I</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p</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 + Ip</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 = 0</a:t>
            </a:r>
          </a:p>
          <a:p>
            <a:pPr algn="l">
              <a:lnSpc>
                <a:spcPts val="3149"/>
              </a:lnSpc>
            </a:pPr>
          </a:p>
          <a:p>
            <a:pPr algn="l" marL="485775" indent="-242888" lvl="1">
              <a:lnSpc>
                <a:spcPts val="3149"/>
              </a:lnSpc>
              <a:buFont typeface="Arial"/>
              <a:buChar char="•"/>
            </a:pPr>
            <a:r>
              <a:rPr lang="en-US" sz="2250">
                <a:solidFill>
                  <a:srgbClr val="000000"/>
                </a:solidFill>
                <a:latin typeface="Inter"/>
                <a:ea typeface="Inter"/>
                <a:cs typeface="Inter"/>
                <a:sym typeface="Inter"/>
              </a:rPr>
              <a:t>Equation 2: I</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m₁ + Im₂ + I</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 + Ip</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 + Ip</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 = 0</a:t>
            </a:r>
          </a:p>
          <a:p>
            <a:pPr algn="l">
              <a:lnSpc>
                <a:spcPts val="3149"/>
              </a:lnSpc>
            </a:pPr>
          </a:p>
          <a:p>
            <a:pPr algn="l" marL="485775" indent="-242888" lvl="1">
              <a:lnSpc>
                <a:spcPts val="3149"/>
              </a:lnSpc>
              <a:buFont typeface="Arial"/>
              <a:buChar char="•"/>
            </a:pPr>
            <a:r>
              <a:rPr lang="en-US" sz="2250">
                <a:solidFill>
                  <a:srgbClr val="000000"/>
                </a:solidFill>
                <a:latin typeface="Inter"/>
                <a:ea typeface="Inter"/>
                <a:cs typeface="Inter"/>
                <a:sym typeface="Inter"/>
              </a:rPr>
              <a:t>Equation 3: I</a:t>
            </a:r>
            <a:r>
              <a:rPr lang="en-US" sz="2250">
                <a:solidFill>
                  <a:srgbClr val="000000"/>
                </a:solidFill>
                <a:latin typeface="Inter"/>
                <a:ea typeface="Inter"/>
                <a:cs typeface="Inter"/>
                <a:sym typeface="Inter"/>
              </a:rPr>
              <a:t>4</a:t>
            </a:r>
            <a:r>
              <a:rPr lang="en-US" sz="2250">
                <a:solidFill>
                  <a:srgbClr val="000000"/>
                </a:solidFill>
                <a:latin typeface="Inter"/>
                <a:ea typeface="Inter"/>
                <a:cs typeface="Inter"/>
                <a:sym typeface="Inter"/>
              </a:rPr>
              <a:t>m₂ + I</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m₃ + Im</a:t>
            </a:r>
            <a:r>
              <a:rPr lang="en-US" sz="2250">
                <a:solidFill>
                  <a:srgbClr val="000000"/>
                </a:solidFill>
                <a:latin typeface="Inter"/>
                <a:ea typeface="Inter"/>
                <a:cs typeface="Inter"/>
                <a:sym typeface="Inter"/>
              </a:rPr>
              <a:t>4</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p</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 + Ip</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 + Ip</a:t>
            </a:r>
            <a:r>
              <a:rPr lang="en-US" sz="2250">
                <a:solidFill>
                  <a:srgbClr val="000000"/>
                </a:solidFill>
                <a:latin typeface="Inter"/>
                <a:ea typeface="Inter"/>
                <a:cs typeface="Inter"/>
                <a:sym typeface="Inter"/>
              </a:rPr>
              <a:t>4</a:t>
            </a:r>
            <a:r>
              <a:rPr lang="en-US" sz="2250">
                <a:solidFill>
                  <a:srgbClr val="000000"/>
                </a:solidFill>
                <a:latin typeface="Inter"/>
                <a:ea typeface="Inter"/>
                <a:cs typeface="Inter"/>
                <a:sym typeface="Inter"/>
              </a:rPr>
              <a:t>  = 0</a:t>
            </a:r>
          </a:p>
          <a:p>
            <a:pPr algn="l">
              <a:lnSpc>
                <a:spcPts val="3149"/>
              </a:lnSpc>
            </a:pPr>
          </a:p>
          <a:p>
            <a:pPr algn="l" marL="485775" indent="-242888" lvl="1">
              <a:lnSpc>
                <a:spcPts val="3149"/>
              </a:lnSpc>
              <a:buFont typeface="Arial"/>
              <a:buChar char="•"/>
            </a:pPr>
            <a:r>
              <a:rPr lang="en-US" sz="2250">
                <a:solidFill>
                  <a:srgbClr val="000000"/>
                </a:solidFill>
                <a:latin typeface="Inter"/>
                <a:ea typeface="Inter"/>
                <a:cs typeface="Inter"/>
                <a:sym typeface="Inter"/>
              </a:rPr>
              <a:t>Equation 4: I</a:t>
            </a:r>
            <a:r>
              <a:rPr lang="en-US" sz="2250">
                <a:solidFill>
                  <a:srgbClr val="000000"/>
                </a:solidFill>
                <a:latin typeface="Inter"/>
                <a:ea typeface="Inter"/>
                <a:cs typeface="Inter"/>
                <a:sym typeface="Inter"/>
              </a:rPr>
              <a:t>4</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 + Im</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p</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 + Ip</a:t>
            </a:r>
            <a:r>
              <a:rPr lang="en-US" sz="2250">
                <a:solidFill>
                  <a:srgbClr val="000000"/>
                </a:solidFill>
                <a:latin typeface="Inter"/>
                <a:ea typeface="Inter"/>
                <a:cs typeface="Inter"/>
                <a:sym typeface="Inter"/>
              </a:rPr>
              <a:t>4</a:t>
            </a:r>
            <a:r>
              <a:rPr lang="en-US" sz="2250">
                <a:solidFill>
                  <a:srgbClr val="000000"/>
                </a:solidFill>
                <a:latin typeface="Inter"/>
                <a:ea typeface="Inter"/>
                <a:cs typeface="Inter"/>
                <a:sym typeface="Inter"/>
              </a:rPr>
              <a:t> = 0</a:t>
            </a:r>
          </a:p>
          <a:p>
            <a:pPr algn="l">
              <a:lnSpc>
                <a:spcPts val="3149"/>
              </a:lnSpc>
            </a:pPr>
          </a:p>
          <a:p>
            <a:pPr algn="l">
              <a:lnSpc>
                <a:spcPts val="3149"/>
              </a:lnSpc>
              <a:spcBef>
                <a:spcPct val="0"/>
              </a:spcBef>
            </a:pPr>
          </a:p>
        </p:txBody>
      </p:sp>
      <p:sp>
        <p:nvSpPr>
          <p:cNvPr name="TextBox 5" id="5"/>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17</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54886" y="1631855"/>
            <a:ext cx="11559423" cy="943610"/>
          </a:xfrm>
          <a:prstGeom prst="rect">
            <a:avLst/>
          </a:prstGeom>
        </p:spPr>
        <p:txBody>
          <a:bodyPr anchor="t" rtlCol="false" tIns="0" lIns="0" bIns="0" rIns="0">
            <a:spAutoFit/>
          </a:bodyPr>
          <a:lstStyle/>
          <a:p>
            <a:pPr algn="l">
              <a:lnSpc>
                <a:spcPts val="7840"/>
              </a:lnSpc>
              <a:spcBef>
                <a:spcPct val="0"/>
              </a:spcBef>
            </a:pPr>
            <a:r>
              <a:rPr lang="en-US" sz="5600" b="true">
                <a:solidFill>
                  <a:srgbClr val="000000"/>
                </a:solidFill>
                <a:latin typeface="Red Hat Display Bold"/>
                <a:ea typeface="Red Hat Display Bold"/>
                <a:cs typeface="Red Hat Display Bold"/>
                <a:sym typeface="Red Hat Display Bold"/>
              </a:rPr>
              <a:t>Encoding using Base Matrix</a:t>
            </a:r>
          </a:p>
        </p:txBody>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454886" y="2908840"/>
            <a:ext cx="15804414" cy="4391025"/>
          </a:xfrm>
          <a:prstGeom prst="rect">
            <a:avLst/>
          </a:prstGeom>
        </p:spPr>
        <p:txBody>
          <a:bodyPr anchor="t" rtlCol="false" tIns="0" lIns="0" bIns="0" rIns="0">
            <a:spAutoFit/>
          </a:bodyPr>
          <a:lstStyle/>
          <a:p>
            <a:pPr algn="l">
              <a:lnSpc>
                <a:spcPts val="3149"/>
              </a:lnSpc>
            </a:pPr>
            <a:r>
              <a:rPr lang="en-US" sz="2250">
                <a:solidFill>
                  <a:srgbClr val="000000"/>
                </a:solidFill>
                <a:latin typeface="Inter"/>
                <a:ea typeface="Inter"/>
                <a:cs typeface="Inter"/>
                <a:sym typeface="Inter"/>
              </a:rPr>
              <a:t>Now, adding all four equations, we isolate one of the parity bits (say v₅, which is p₁):</a:t>
            </a:r>
          </a:p>
          <a:p>
            <a:pPr algn="l">
              <a:lnSpc>
                <a:spcPts val="3149"/>
              </a:lnSpc>
            </a:pPr>
            <a:r>
              <a:rPr lang="en-US" sz="2250">
                <a:solidFill>
                  <a:srgbClr val="000000"/>
                </a:solidFill>
                <a:latin typeface="Inter"/>
                <a:ea typeface="Inter"/>
                <a:cs typeface="Inter"/>
                <a:sym typeface="Inter"/>
              </a:rPr>
              <a:t>I₁p</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4</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4</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4</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 + I</a:t>
            </a:r>
            <a:r>
              <a:rPr lang="en-US" sz="2250">
                <a:solidFill>
                  <a:srgbClr val="000000"/>
                </a:solidFill>
                <a:latin typeface="Inter"/>
                <a:ea typeface="Inter"/>
                <a:cs typeface="Inter"/>
                <a:sym typeface="Inter"/>
              </a:rPr>
              <a:t>1</a:t>
            </a:r>
            <a:r>
              <a:rPr lang="en-US" sz="2250">
                <a:solidFill>
                  <a:srgbClr val="000000"/>
                </a:solidFill>
                <a:latin typeface="Inter"/>
                <a:ea typeface="Inter"/>
                <a:cs typeface="Inter"/>
                <a:sym typeface="Inter"/>
              </a:rPr>
              <a:t>m</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 + Im</a:t>
            </a:r>
            <a:r>
              <a:rPr lang="en-US" sz="2250">
                <a:solidFill>
                  <a:srgbClr val="000000"/>
                </a:solidFill>
                <a:latin typeface="Inter"/>
                <a:ea typeface="Inter"/>
                <a:cs typeface="Inter"/>
                <a:sym typeface="Inter"/>
              </a:rPr>
              <a:t>3</a:t>
            </a:r>
            <a:r>
              <a:rPr lang="en-US" sz="2250">
                <a:solidFill>
                  <a:srgbClr val="000000"/>
                </a:solidFill>
                <a:latin typeface="Inter"/>
                <a:ea typeface="Inter"/>
                <a:cs typeface="Inter"/>
                <a:sym typeface="Inter"/>
              </a:rPr>
              <a:t> </a:t>
            </a:r>
          </a:p>
          <a:p>
            <a:pPr algn="l">
              <a:lnSpc>
                <a:spcPts val="3149"/>
              </a:lnSpc>
            </a:pPr>
          </a:p>
          <a:p>
            <a:pPr algn="l">
              <a:lnSpc>
                <a:spcPts val="3149"/>
              </a:lnSpc>
            </a:pPr>
            <a:r>
              <a:rPr lang="en-US" sz="2250">
                <a:solidFill>
                  <a:srgbClr val="000000"/>
                </a:solidFill>
                <a:latin typeface="Inter"/>
                <a:ea typeface="Inter"/>
                <a:cs typeface="Inter"/>
                <a:sym typeface="Inter"/>
              </a:rPr>
              <a:t>Substituting the known message bits in place of v₁ to v₄:</a:t>
            </a:r>
          </a:p>
          <a:p>
            <a:pPr algn="l">
              <a:lnSpc>
                <a:spcPts val="3149"/>
              </a:lnSpc>
            </a:pPr>
            <a:r>
              <a:rPr lang="en-US" sz="2250">
                <a:solidFill>
                  <a:srgbClr val="000000"/>
                </a:solidFill>
                <a:latin typeface="Inter"/>
                <a:ea typeface="Inter"/>
                <a:cs typeface="Inter"/>
                <a:sym typeface="Inter"/>
              </a:rPr>
              <a:t>I₁p₁ = I₁m₁ + I₃m₁ + I₄m₁ + I₂m₂ + I₃m₂ + I₁m₂ + I₂m₃ + I₄m₃ + Im₄ + I₁m₄</a:t>
            </a:r>
          </a:p>
          <a:p>
            <a:pPr algn="l">
              <a:lnSpc>
                <a:spcPts val="3149"/>
              </a:lnSpc>
            </a:pPr>
          </a:p>
          <a:p>
            <a:pPr algn="l">
              <a:lnSpc>
                <a:spcPts val="3149"/>
              </a:lnSpc>
            </a:pPr>
            <a:r>
              <a:rPr lang="en-US" sz="2250">
                <a:solidFill>
                  <a:srgbClr val="000000"/>
                </a:solidFill>
                <a:latin typeface="Inter"/>
                <a:ea typeface="Inter"/>
                <a:cs typeface="Inter"/>
                <a:sym typeface="Inter"/>
              </a:rPr>
              <a:t>This gives us p₁. Once we know p₁, we substitute it into Equation 1 to solve for p₂, and continue using the remaining equations to get p₃ and p₄.</a:t>
            </a:r>
          </a:p>
          <a:p>
            <a:pPr algn="l">
              <a:lnSpc>
                <a:spcPts val="3149"/>
              </a:lnSpc>
            </a:pPr>
          </a:p>
          <a:p>
            <a:pPr algn="l">
              <a:lnSpc>
                <a:spcPts val="3149"/>
              </a:lnSpc>
              <a:spcBef>
                <a:spcPct val="0"/>
              </a:spcBef>
            </a:pPr>
            <a:r>
              <a:rPr lang="en-US" sz="2250">
                <a:solidFill>
                  <a:srgbClr val="000000"/>
                </a:solidFill>
                <a:latin typeface="Inter"/>
                <a:ea typeface="Inter"/>
                <a:cs typeface="Inter"/>
                <a:sym typeface="Inter"/>
              </a:rPr>
              <a:t>The final encoded vector [m₁, m₂, m₃, m₄, p₁, p₂, p₃, p₄] must satisfy: H × c = 0, where H is the parity-check matrix, and c is the codeword vector.</a:t>
            </a:r>
          </a:p>
        </p:txBody>
      </p:sp>
      <p:sp>
        <p:nvSpPr>
          <p:cNvPr name="TextBox 5" id="5"/>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49452" y="4059364"/>
            <a:ext cx="11789096" cy="1949198"/>
          </a:xfrm>
          <a:prstGeom prst="rect">
            <a:avLst/>
          </a:prstGeom>
        </p:spPr>
        <p:txBody>
          <a:bodyPr anchor="t" rtlCol="false" tIns="0" lIns="0" bIns="0" rIns="0">
            <a:spAutoFit/>
          </a:bodyPr>
          <a:lstStyle/>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MODULATION</a:t>
            </a:r>
          </a:p>
        </p:txBody>
      </p:sp>
      <p:grpSp>
        <p:nvGrpSpPr>
          <p:cNvPr name="Group 3" id="3"/>
          <p:cNvGrpSpPr/>
          <p:nvPr/>
        </p:nvGrpSpPr>
        <p:grpSpPr>
          <a:xfrm rot="0">
            <a:off x="765452" y="1372372"/>
            <a:ext cx="860074" cy="333578"/>
            <a:chOff x="0" y="0"/>
            <a:chExt cx="1146765" cy="444771"/>
          </a:xfrm>
        </p:grpSpPr>
        <p:grpSp>
          <p:nvGrpSpPr>
            <p:cNvPr name="Group 4" id="4"/>
            <p:cNvGrpSpPr/>
            <p:nvPr/>
          </p:nvGrpSpPr>
          <p:grpSpPr>
            <a:xfrm rot="0">
              <a:off x="0" y="0"/>
              <a:ext cx="444771" cy="44477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701994" y="0"/>
              <a:ext cx="444771" cy="4447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10" id="10"/>
          <p:cNvSpPr/>
          <p:nvPr/>
        </p:nvSpPr>
        <p:spPr>
          <a:xfrm flipH="true" flipV="false" rot="0">
            <a:off x="509582" y="3361995"/>
            <a:ext cx="1901344" cy="10457392"/>
          </a:xfrm>
          <a:custGeom>
            <a:avLst/>
            <a:gdLst/>
            <a:ahLst/>
            <a:cxnLst/>
            <a:rect r="r" b="b" t="t" l="l"/>
            <a:pathLst>
              <a:path h="10457392" w="1901344">
                <a:moveTo>
                  <a:pt x="1901344" y="0"/>
                </a:moveTo>
                <a:lnTo>
                  <a:pt x="0" y="0"/>
                </a:lnTo>
                <a:lnTo>
                  <a:pt x="0" y="10457392"/>
                </a:lnTo>
                <a:lnTo>
                  <a:pt x="1901344" y="10457392"/>
                </a:lnTo>
                <a:lnTo>
                  <a:pt x="1901344" y="0"/>
                </a:lnTo>
                <a:close/>
              </a:path>
            </a:pathLst>
          </a:custGeom>
          <a:blipFill>
            <a:blip r:embed="rId2"/>
            <a:stretch>
              <a:fillRect l="0" t="0" r="0" b="0"/>
            </a:stretch>
          </a:blipFill>
        </p:spPr>
      </p:sp>
      <p:grpSp>
        <p:nvGrpSpPr>
          <p:cNvPr name="Group 11" id="11"/>
          <p:cNvGrpSpPr/>
          <p:nvPr/>
        </p:nvGrpSpPr>
        <p:grpSpPr>
          <a:xfrm rot="0">
            <a:off x="15596960" y="1539161"/>
            <a:ext cx="7719139" cy="771913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49452" y="809625"/>
            <a:ext cx="11789096" cy="1949198"/>
          </a:xfrm>
          <a:prstGeom prst="rect">
            <a:avLst/>
          </a:prstGeom>
        </p:spPr>
        <p:txBody>
          <a:bodyPr anchor="t" rtlCol="false" tIns="0" lIns="0" bIns="0" rIns="0">
            <a:spAutoFit/>
          </a:bodyPr>
          <a:lstStyle/>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Team Members</a:t>
            </a:r>
          </a:p>
        </p:txBody>
      </p:sp>
      <p:grpSp>
        <p:nvGrpSpPr>
          <p:cNvPr name="Group 3" id="3"/>
          <p:cNvGrpSpPr/>
          <p:nvPr/>
        </p:nvGrpSpPr>
        <p:grpSpPr>
          <a:xfrm rot="0">
            <a:off x="-5028099" y="1539161"/>
            <a:ext cx="7719139" cy="7719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6397710" y="1028700"/>
            <a:ext cx="860074" cy="333578"/>
            <a:chOff x="0" y="0"/>
            <a:chExt cx="1146765" cy="444771"/>
          </a:xfrm>
        </p:grpSpPr>
        <p:grpSp>
          <p:nvGrpSpPr>
            <p:cNvPr name="Group 7" id="7"/>
            <p:cNvGrpSpPr/>
            <p:nvPr/>
          </p:nvGrpSpPr>
          <p:grpSpPr>
            <a:xfrm rot="0">
              <a:off x="0" y="0"/>
              <a:ext cx="444771" cy="4447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701994"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13" id="13"/>
          <p:cNvSpPr/>
          <p:nvPr/>
        </p:nvSpPr>
        <p:spPr>
          <a:xfrm flipH="false" flipV="false" rot="0">
            <a:off x="15877074" y="3361995"/>
            <a:ext cx="1901344" cy="10457392"/>
          </a:xfrm>
          <a:custGeom>
            <a:avLst/>
            <a:gdLst/>
            <a:ahLst/>
            <a:cxnLst/>
            <a:rect r="r" b="b" t="t" l="l"/>
            <a:pathLst>
              <a:path h="10457392" w="1901344">
                <a:moveTo>
                  <a:pt x="0" y="0"/>
                </a:moveTo>
                <a:lnTo>
                  <a:pt x="1901344" y="0"/>
                </a:lnTo>
                <a:lnTo>
                  <a:pt x="1901344" y="10457392"/>
                </a:lnTo>
                <a:lnTo>
                  <a:pt x="0" y="10457392"/>
                </a:lnTo>
                <a:lnTo>
                  <a:pt x="0" y="0"/>
                </a:lnTo>
                <a:close/>
              </a:path>
            </a:pathLst>
          </a:custGeom>
          <a:blipFill>
            <a:blip r:embed="rId2"/>
            <a:stretch>
              <a:fillRect l="0" t="0" r="0" b="0"/>
            </a:stretch>
          </a:blipFill>
        </p:spPr>
      </p:sp>
      <p:sp>
        <p:nvSpPr>
          <p:cNvPr name="TextBox 14" id="14"/>
          <p:cNvSpPr txBox="true"/>
          <p:nvPr/>
        </p:nvSpPr>
        <p:spPr>
          <a:xfrm rot="0">
            <a:off x="6494922" y="3848389"/>
            <a:ext cx="4808753" cy="3895184"/>
          </a:xfrm>
          <a:prstGeom prst="rect">
            <a:avLst/>
          </a:prstGeom>
        </p:spPr>
        <p:txBody>
          <a:bodyPr anchor="t" rtlCol="false" tIns="0" lIns="0" bIns="0" rIns="0">
            <a:spAutoFit/>
          </a:bodyPr>
          <a:lstStyle/>
          <a:p>
            <a:pPr algn="ctr" marL="0" indent="0" lvl="0">
              <a:lnSpc>
                <a:spcPts val="3149"/>
              </a:lnSpc>
              <a:spcBef>
                <a:spcPct val="0"/>
              </a:spcBef>
            </a:pPr>
            <a:r>
              <a:rPr lang="en-US" sz="2249" strike="noStrike" u="none">
                <a:solidFill>
                  <a:srgbClr val="000000"/>
                </a:solidFill>
                <a:latin typeface="Inter"/>
                <a:ea typeface="Inter"/>
                <a:cs typeface="Inter"/>
                <a:sym typeface="Inter"/>
              </a:rPr>
              <a:t>Bhagya Majithiya  202301269</a:t>
            </a:r>
          </a:p>
          <a:p>
            <a:pPr algn="ctr" marL="0" indent="0" lvl="0">
              <a:lnSpc>
                <a:spcPts val="3149"/>
              </a:lnSpc>
              <a:spcBef>
                <a:spcPct val="0"/>
              </a:spcBef>
            </a:pPr>
            <a:r>
              <a:rPr lang="en-US" sz="2249" strike="noStrike" u="none">
                <a:solidFill>
                  <a:srgbClr val="000000"/>
                </a:solidFill>
                <a:latin typeface="Inter"/>
                <a:ea typeface="Inter"/>
                <a:cs typeface="Inter"/>
                <a:sym typeface="Inter"/>
              </a:rPr>
              <a:t>Ashka Pathak  202301270</a:t>
            </a:r>
          </a:p>
          <a:p>
            <a:pPr algn="ctr" marL="0" indent="0" lvl="0">
              <a:lnSpc>
                <a:spcPts val="3149"/>
              </a:lnSpc>
              <a:spcBef>
                <a:spcPct val="0"/>
              </a:spcBef>
            </a:pPr>
            <a:r>
              <a:rPr lang="en-US" sz="2249" strike="noStrike" u="none">
                <a:solidFill>
                  <a:srgbClr val="000000"/>
                </a:solidFill>
                <a:latin typeface="Inter"/>
                <a:ea typeface="Inter"/>
                <a:cs typeface="Inter"/>
                <a:sym typeface="Inter"/>
              </a:rPr>
              <a:t>Dhruv Jain  202301272</a:t>
            </a:r>
          </a:p>
          <a:p>
            <a:pPr algn="ctr" marL="0" indent="0" lvl="0">
              <a:lnSpc>
                <a:spcPts val="3149"/>
              </a:lnSpc>
              <a:spcBef>
                <a:spcPct val="0"/>
              </a:spcBef>
            </a:pPr>
            <a:r>
              <a:rPr lang="en-US" sz="2249" strike="noStrike" u="none">
                <a:solidFill>
                  <a:srgbClr val="000000"/>
                </a:solidFill>
                <a:latin typeface="Inter"/>
                <a:ea typeface="Inter"/>
                <a:cs typeface="Inter"/>
                <a:sym typeface="Inter"/>
              </a:rPr>
              <a:t>Jill Chhagnani  202301273</a:t>
            </a:r>
          </a:p>
          <a:p>
            <a:pPr algn="ctr" marL="0" indent="0" lvl="0">
              <a:lnSpc>
                <a:spcPts val="3149"/>
              </a:lnSpc>
              <a:spcBef>
                <a:spcPct val="0"/>
              </a:spcBef>
            </a:pPr>
            <a:r>
              <a:rPr lang="en-US" sz="2249" strike="noStrike" u="none">
                <a:solidFill>
                  <a:srgbClr val="000000"/>
                </a:solidFill>
                <a:latin typeface="Inter"/>
                <a:ea typeface="Inter"/>
                <a:cs typeface="Inter"/>
                <a:sym typeface="Inter"/>
              </a:rPr>
              <a:t>Vansh Vaishnani  202301274</a:t>
            </a:r>
          </a:p>
          <a:p>
            <a:pPr algn="ctr" marL="0" indent="0" lvl="0">
              <a:lnSpc>
                <a:spcPts val="3149"/>
              </a:lnSpc>
              <a:spcBef>
                <a:spcPct val="0"/>
              </a:spcBef>
            </a:pPr>
            <a:r>
              <a:rPr lang="en-US" sz="2249" strike="noStrike" u="none">
                <a:solidFill>
                  <a:srgbClr val="000000"/>
                </a:solidFill>
                <a:latin typeface="Inter"/>
                <a:ea typeface="Inter"/>
                <a:cs typeface="Inter"/>
                <a:sym typeface="Inter"/>
              </a:rPr>
              <a:t>Jevik Rakholiya  202301276</a:t>
            </a:r>
          </a:p>
          <a:p>
            <a:pPr algn="ctr" marL="0" indent="0" lvl="0">
              <a:lnSpc>
                <a:spcPts val="3149"/>
              </a:lnSpc>
              <a:spcBef>
                <a:spcPct val="0"/>
              </a:spcBef>
            </a:pPr>
            <a:r>
              <a:rPr lang="en-US" sz="2249" strike="noStrike" u="none">
                <a:solidFill>
                  <a:srgbClr val="000000"/>
                </a:solidFill>
                <a:latin typeface="Inter"/>
                <a:ea typeface="Inter"/>
                <a:cs typeface="Inter"/>
                <a:sym typeface="Inter"/>
              </a:rPr>
              <a:t>Rujal Jiyani  202301277</a:t>
            </a:r>
          </a:p>
          <a:p>
            <a:pPr algn="ctr" marL="0" indent="0" lvl="0">
              <a:lnSpc>
                <a:spcPts val="3149"/>
              </a:lnSpc>
              <a:spcBef>
                <a:spcPct val="0"/>
              </a:spcBef>
            </a:pPr>
            <a:r>
              <a:rPr lang="en-US" sz="2249" strike="noStrike" u="none">
                <a:solidFill>
                  <a:srgbClr val="000000"/>
                </a:solidFill>
                <a:latin typeface="Inter"/>
                <a:ea typeface="Inter"/>
                <a:cs typeface="Inter"/>
                <a:sym typeface="Inter"/>
              </a:rPr>
              <a:t>Dushyant Varshney  202301278</a:t>
            </a:r>
          </a:p>
          <a:p>
            <a:pPr algn="ctr" marL="0" indent="0" lvl="0">
              <a:lnSpc>
                <a:spcPts val="3149"/>
              </a:lnSpc>
              <a:spcBef>
                <a:spcPct val="0"/>
              </a:spcBef>
            </a:pPr>
            <a:r>
              <a:rPr lang="en-US" sz="2249" strike="noStrike" u="none">
                <a:solidFill>
                  <a:srgbClr val="000000"/>
                </a:solidFill>
                <a:latin typeface="Inter"/>
                <a:ea typeface="Inter"/>
                <a:cs typeface="Inter"/>
                <a:sym typeface="Inter"/>
              </a:rPr>
              <a:t>Kathan Balar  202301279</a:t>
            </a:r>
          </a:p>
          <a:p>
            <a:pPr algn="ctr" marL="0" indent="0" lvl="0">
              <a:lnSpc>
                <a:spcPts val="3149"/>
              </a:lnSpc>
              <a:spcBef>
                <a:spcPct val="0"/>
              </a:spcBef>
            </a:pPr>
            <a:r>
              <a:rPr lang="en-US" sz="2249" strike="noStrike" u="none">
                <a:solidFill>
                  <a:srgbClr val="000000"/>
                </a:solidFill>
                <a:latin typeface="Inter"/>
                <a:ea typeface="Inter"/>
                <a:cs typeface="Inter"/>
                <a:sym typeface="Inter"/>
              </a:rPr>
              <a:t>Lingampalli Venkata  202301280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75046" y="2621426"/>
            <a:ext cx="5884254" cy="5840987"/>
          </a:xfrm>
          <a:custGeom>
            <a:avLst/>
            <a:gdLst/>
            <a:ahLst/>
            <a:cxnLst/>
            <a:rect r="r" b="b" t="t" l="l"/>
            <a:pathLst>
              <a:path h="5840987" w="5884254">
                <a:moveTo>
                  <a:pt x="0" y="0"/>
                </a:moveTo>
                <a:lnTo>
                  <a:pt x="5884254" y="0"/>
                </a:lnTo>
                <a:lnTo>
                  <a:pt x="5884254" y="5840988"/>
                </a:lnTo>
                <a:lnTo>
                  <a:pt x="0" y="5840988"/>
                </a:lnTo>
                <a:lnTo>
                  <a:pt x="0" y="0"/>
                </a:lnTo>
                <a:close/>
              </a:path>
            </a:pathLst>
          </a:custGeom>
          <a:blipFill>
            <a:blip r:embed="rId2"/>
            <a:stretch>
              <a:fillRect l="0" t="0" r="0" b="0"/>
            </a:stretch>
          </a:blipFill>
        </p:spPr>
      </p:sp>
      <p:sp>
        <p:nvSpPr>
          <p:cNvPr name="TextBox 3" id="3"/>
          <p:cNvSpPr txBox="true"/>
          <p:nvPr/>
        </p:nvSpPr>
        <p:spPr>
          <a:xfrm rot="0">
            <a:off x="4796015" y="1677816"/>
            <a:ext cx="8734070" cy="9436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Red Hat Display Bold"/>
                <a:ea typeface="Red Hat Display Bold"/>
                <a:cs typeface="Red Hat Display Bold"/>
                <a:sym typeface="Red Hat Display Bold"/>
              </a:rPr>
              <a:t>BPSK MODULATOR</a:t>
            </a:r>
          </a:p>
        </p:txBody>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5" id="5"/>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20</a:t>
            </a:r>
          </a:p>
        </p:txBody>
      </p:sp>
      <p:sp>
        <p:nvSpPr>
          <p:cNvPr name="TextBox 6" id="6"/>
          <p:cNvSpPr txBox="true"/>
          <p:nvPr/>
        </p:nvSpPr>
        <p:spPr>
          <a:xfrm rot="0">
            <a:off x="1047750" y="3206300"/>
            <a:ext cx="9009694" cy="5576887"/>
          </a:xfrm>
          <a:prstGeom prst="rect">
            <a:avLst/>
          </a:prstGeom>
        </p:spPr>
        <p:txBody>
          <a:bodyPr anchor="t" rtlCol="false" tIns="0" lIns="0" bIns="0" rIns="0">
            <a:spAutoFit/>
          </a:bodyPr>
          <a:lstStyle/>
          <a:p>
            <a:pPr algn="just" marL="485775" indent="-242888" lvl="1">
              <a:lnSpc>
                <a:spcPts val="3712"/>
              </a:lnSpc>
              <a:buFont typeface="Arial"/>
              <a:buChar char="•"/>
            </a:pPr>
            <a:r>
              <a:rPr lang="en-US" sz="2250" spc="-33">
                <a:solidFill>
                  <a:srgbClr val="000000"/>
                </a:solidFill>
                <a:latin typeface="Inter"/>
                <a:ea typeface="Inter"/>
                <a:cs typeface="Inter"/>
                <a:sym typeface="Inter"/>
              </a:rPr>
              <a:t>BPSK stands for Binary Phase Shift Keying. It is a digital modulation scheme used in telecommunication.</a:t>
            </a:r>
          </a:p>
          <a:p>
            <a:pPr algn="just" marL="485775" indent="-242888" lvl="1">
              <a:lnSpc>
                <a:spcPts val="3712"/>
              </a:lnSpc>
              <a:buFont typeface="Arial"/>
              <a:buChar char="•"/>
            </a:pPr>
            <a:r>
              <a:rPr lang="en-US" sz="2250">
                <a:solidFill>
                  <a:srgbClr val="000000"/>
                </a:solidFill>
                <a:latin typeface="Inter"/>
                <a:ea typeface="Inter"/>
                <a:cs typeface="Inter"/>
                <a:sym typeface="Inter"/>
              </a:rPr>
              <a:t>In this scheme, binary data is modulated onto a carrier signal by changing its phase.</a:t>
            </a:r>
          </a:p>
          <a:p>
            <a:pPr algn="just" marL="485775" indent="-242888" lvl="1">
              <a:lnSpc>
                <a:spcPts val="3712"/>
              </a:lnSpc>
              <a:buFont typeface="Arial"/>
              <a:buChar char="•"/>
            </a:pPr>
            <a:r>
              <a:rPr lang="en-US" sz="2250">
                <a:solidFill>
                  <a:srgbClr val="000000"/>
                </a:solidFill>
                <a:latin typeface="Inter"/>
                <a:ea typeface="Inter"/>
                <a:cs typeface="Inter"/>
                <a:sym typeface="Inter"/>
              </a:rPr>
              <a:t>The carrier signal's phase is shifted by 180 degrees to represent binary transitions</a:t>
            </a:r>
          </a:p>
          <a:p>
            <a:pPr algn="just" marL="485775" indent="-242888" lvl="1">
              <a:lnSpc>
                <a:spcPts val="3712"/>
              </a:lnSpc>
              <a:buFont typeface="Arial"/>
              <a:buChar char="•"/>
            </a:pPr>
            <a:r>
              <a:rPr lang="en-US" sz="2250">
                <a:solidFill>
                  <a:srgbClr val="000000"/>
                </a:solidFill>
                <a:latin typeface="Inter"/>
                <a:ea typeface="Inter"/>
                <a:cs typeface="Inter"/>
                <a:sym typeface="Inter"/>
              </a:rPr>
              <a:t>It transmits only one bit per symbol, which limits the data rate but improves noise immunity.</a:t>
            </a:r>
          </a:p>
          <a:p>
            <a:pPr algn="just" marL="485775" indent="-242888" lvl="1">
              <a:lnSpc>
                <a:spcPts val="3712"/>
              </a:lnSpc>
              <a:buFont typeface="Arial"/>
              <a:buChar char="•"/>
            </a:pPr>
            <a:r>
              <a:rPr lang="en-US" sz="2250">
                <a:solidFill>
                  <a:srgbClr val="000000"/>
                </a:solidFill>
                <a:latin typeface="Inter"/>
                <a:ea typeface="Inter"/>
                <a:cs typeface="Inter"/>
                <a:sym typeface="Inter"/>
              </a:rPr>
              <a:t>Before modulation, the encoded output is passed to the BPSK modulator, which maps the binary bits to symbols:</a:t>
            </a:r>
          </a:p>
          <a:p>
            <a:pPr algn="just" marL="971550" indent="-323850" lvl="2">
              <a:lnSpc>
                <a:spcPts val="3712"/>
              </a:lnSpc>
              <a:buFont typeface="Arial"/>
              <a:buChar char="⚬"/>
            </a:pPr>
            <a:r>
              <a:rPr lang="en-US" sz="2250">
                <a:solidFill>
                  <a:srgbClr val="000000"/>
                </a:solidFill>
                <a:latin typeface="Inter"/>
                <a:ea typeface="Inter"/>
                <a:cs typeface="Inter"/>
                <a:sym typeface="Inter"/>
              </a:rPr>
              <a:t>1 → -1</a:t>
            </a:r>
          </a:p>
          <a:p>
            <a:pPr algn="just" marL="971550" indent="-323850" lvl="2">
              <a:lnSpc>
                <a:spcPts val="3712"/>
              </a:lnSpc>
              <a:buFont typeface="Arial"/>
              <a:buChar char="⚬"/>
            </a:pPr>
            <a:r>
              <a:rPr lang="en-US" sz="2250">
                <a:solidFill>
                  <a:srgbClr val="000000"/>
                </a:solidFill>
                <a:latin typeface="Inter"/>
                <a:ea typeface="Inter"/>
                <a:cs typeface="Inter"/>
                <a:sym typeface="Inter"/>
              </a:rPr>
              <a:t>0 → 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747795"/>
            <a:ext cx="10682757" cy="6977016"/>
          </a:xfrm>
          <a:prstGeom prst="rect">
            <a:avLst/>
          </a:prstGeom>
        </p:spPr>
        <p:txBody>
          <a:bodyPr anchor="t" rtlCol="false" tIns="0" lIns="0" bIns="0" rIns="0">
            <a:spAutoFit/>
          </a:bodyPr>
          <a:lstStyle/>
          <a:p>
            <a:pPr algn="just" marL="485951" indent="-242976" lvl="1">
              <a:lnSpc>
                <a:spcPts val="3713"/>
              </a:lnSpc>
              <a:buFont typeface="Arial"/>
              <a:buChar char="•"/>
            </a:pPr>
            <a:r>
              <a:rPr lang="en-US" b="true" sz="2250">
                <a:solidFill>
                  <a:srgbClr val="000000"/>
                </a:solidFill>
                <a:latin typeface="Inter Bold"/>
                <a:ea typeface="Inter Bold"/>
                <a:cs typeface="Inter Bold"/>
                <a:sym typeface="Inter Bold"/>
              </a:rPr>
              <a:t>A</a:t>
            </a:r>
            <a:r>
              <a:rPr lang="en-US" sz="2250">
                <a:solidFill>
                  <a:srgbClr val="000000"/>
                </a:solidFill>
                <a:latin typeface="Inter"/>
                <a:ea typeface="Inter"/>
                <a:cs typeface="Inter"/>
                <a:sym typeface="Inter"/>
              </a:rPr>
              <a:t>dditive: Noise is added to the signal, not multiplied or altered structurally.</a:t>
            </a:r>
          </a:p>
          <a:p>
            <a:pPr algn="just" marL="485951" indent="-242976" lvl="1">
              <a:lnSpc>
                <a:spcPts val="3713"/>
              </a:lnSpc>
              <a:buFont typeface="Arial"/>
              <a:buChar char="•"/>
            </a:pPr>
            <a:r>
              <a:rPr lang="en-US" b="true" sz="2250">
                <a:solidFill>
                  <a:srgbClr val="000000"/>
                </a:solidFill>
                <a:latin typeface="Inter Bold"/>
                <a:ea typeface="Inter Bold"/>
                <a:cs typeface="Inter Bold"/>
                <a:sym typeface="Inter Bold"/>
              </a:rPr>
              <a:t>W</a:t>
            </a:r>
            <a:r>
              <a:rPr lang="en-US" sz="2250">
                <a:solidFill>
                  <a:srgbClr val="000000"/>
                </a:solidFill>
                <a:latin typeface="Inter"/>
                <a:ea typeface="Inter"/>
                <a:cs typeface="Inter"/>
                <a:sym typeface="Inter"/>
              </a:rPr>
              <a:t>hite: Power is uniformly distributed across all frequencies — like white light contains all colors.</a:t>
            </a:r>
          </a:p>
          <a:p>
            <a:pPr algn="just" marL="485951" indent="-242976" lvl="1">
              <a:lnSpc>
                <a:spcPts val="3713"/>
              </a:lnSpc>
              <a:buFont typeface="Arial"/>
              <a:buChar char="•"/>
            </a:pPr>
            <a:r>
              <a:rPr lang="en-US" b="true" sz="2250">
                <a:solidFill>
                  <a:srgbClr val="000000"/>
                </a:solidFill>
                <a:latin typeface="Inter Bold"/>
                <a:ea typeface="Inter Bold"/>
                <a:cs typeface="Inter Bold"/>
                <a:sym typeface="Inter Bold"/>
              </a:rPr>
              <a:t>G</a:t>
            </a:r>
            <a:r>
              <a:rPr lang="en-US" sz="2250">
                <a:solidFill>
                  <a:srgbClr val="000000"/>
                </a:solidFill>
                <a:latin typeface="Inter"/>
                <a:ea typeface="Inter"/>
                <a:cs typeface="Inter"/>
                <a:sym typeface="Inter"/>
              </a:rPr>
              <a:t>aussian: The noise amplitude follows a Gaussian (normal) distribution with Mean = 0 and Variance = σ²</a:t>
            </a:r>
          </a:p>
          <a:p>
            <a:pPr algn="just">
              <a:lnSpc>
                <a:spcPts val="3713"/>
              </a:lnSpc>
            </a:pPr>
          </a:p>
          <a:p>
            <a:pPr algn="just">
              <a:lnSpc>
                <a:spcPts val="3713"/>
              </a:lnSpc>
            </a:pPr>
            <a:r>
              <a:rPr lang="en-US" sz="2250">
                <a:solidFill>
                  <a:srgbClr val="000000"/>
                </a:solidFill>
                <a:latin typeface="Inter"/>
                <a:ea typeface="Inter"/>
                <a:cs typeface="Inter"/>
                <a:sym typeface="Inter"/>
              </a:rPr>
              <a:t>Therefore, The received signal y(t) is:  y(t)=x(t)+n(t)    </a:t>
            </a:r>
          </a:p>
          <a:p>
            <a:pPr algn="just">
              <a:lnSpc>
                <a:spcPts val="3713"/>
              </a:lnSpc>
            </a:pPr>
            <a:r>
              <a:rPr lang="en-US" sz="2250">
                <a:solidFill>
                  <a:srgbClr val="000000"/>
                </a:solidFill>
                <a:latin typeface="Inter"/>
                <a:ea typeface="Inter"/>
                <a:cs typeface="Inter"/>
                <a:sym typeface="Inter"/>
              </a:rPr>
              <a:t>where:</a:t>
            </a:r>
          </a:p>
          <a:p>
            <a:pPr algn="just" marL="485951" indent="-242976" lvl="1">
              <a:lnSpc>
                <a:spcPts val="3713"/>
              </a:lnSpc>
              <a:buFont typeface="Arial"/>
              <a:buChar char="•"/>
            </a:pPr>
            <a:r>
              <a:rPr lang="en-US" sz="2250">
                <a:solidFill>
                  <a:srgbClr val="000000"/>
                </a:solidFill>
                <a:latin typeface="Inter"/>
                <a:ea typeface="Inter"/>
                <a:cs typeface="Inter"/>
                <a:sym typeface="Inter"/>
              </a:rPr>
              <a:t>x(t) = Transmitted signal</a:t>
            </a:r>
          </a:p>
          <a:p>
            <a:pPr algn="just" marL="485951" indent="-242976" lvl="1">
              <a:lnSpc>
                <a:spcPts val="3713"/>
              </a:lnSpc>
              <a:buFont typeface="Arial"/>
              <a:buChar char="•"/>
            </a:pPr>
            <a:r>
              <a:rPr lang="en-US" sz="2250">
                <a:solidFill>
                  <a:srgbClr val="000000"/>
                </a:solidFill>
                <a:latin typeface="Inter"/>
                <a:ea typeface="Inter"/>
                <a:cs typeface="Inter"/>
                <a:sym typeface="Inter"/>
              </a:rPr>
              <a:t>n(t) = Gaussian noise, </a:t>
            </a:r>
          </a:p>
          <a:p>
            <a:pPr algn="just" marL="485951" indent="-242976" lvl="1">
              <a:lnSpc>
                <a:spcPts val="3713"/>
              </a:lnSpc>
              <a:buFont typeface="Arial"/>
              <a:buChar char="•"/>
            </a:pPr>
            <a:r>
              <a:rPr lang="en-US" sz="2250">
                <a:solidFill>
                  <a:srgbClr val="000000"/>
                </a:solidFill>
                <a:latin typeface="Inter"/>
                <a:ea typeface="Inter"/>
                <a:cs typeface="Inter"/>
                <a:sym typeface="Inter"/>
              </a:rPr>
              <a:t>y(t) = Received signal</a:t>
            </a:r>
          </a:p>
          <a:p>
            <a:pPr algn="just">
              <a:lnSpc>
                <a:spcPts val="3713"/>
              </a:lnSpc>
            </a:pPr>
          </a:p>
          <a:p>
            <a:pPr algn="just">
              <a:lnSpc>
                <a:spcPts val="3713"/>
              </a:lnSpc>
            </a:pPr>
            <a:r>
              <a:rPr lang="en-US" sz="2250">
                <a:solidFill>
                  <a:srgbClr val="000000"/>
                </a:solidFill>
                <a:latin typeface="Inter"/>
                <a:ea typeface="Inter"/>
                <a:cs typeface="Inter"/>
                <a:sym typeface="Inter"/>
              </a:rPr>
              <a:t>The BPSK symbols are transmitted through an AWGN channel, which mimics the transmission in the real world, where there is no interference and the channel is linear and time-invariant.</a:t>
            </a:r>
          </a:p>
        </p:txBody>
      </p:sp>
      <p:sp>
        <p:nvSpPr>
          <p:cNvPr name="Freeform 3" id="3"/>
          <p:cNvSpPr/>
          <p:nvPr/>
        </p:nvSpPr>
        <p:spPr>
          <a:xfrm flipH="false" flipV="false" rot="0">
            <a:off x="4541236" y="7042465"/>
            <a:ext cx="2075524" cy="345921"/>
          </a:xfrm>
          <a:custGeom>
            <a:avLst/>
            <a:gdLst/>
            <a:ahLst/>
            <a:cxnLst/>
            <a:rect r="r" b="b" t="t" l="l"/>
            <a:pathLst>
              <a:path h="345921" w="2075524">
                <a:moveTo>
                  <a:pt x="0" y="0"/>
                </a:moveTo>
                <a:lnTo>
                  <a:pt x="2075523" y="0"/>
                </a:lnTo>
                <a:lnTo>
                  <a:pt x="2075523" y="345921"/>
                </a:lnTo>
                <a:lnTo>
                  <a:pt x="0" y="345921"/>
                </a:lnTo>
                <a:lnTo>
                  <a:pt x="0" y="0"/>
                </a:lnTo>
                <a:close/>
              </a:path>
            </a:pathLst>
          </a:custGeom>
          <a:blipFill>
            <a:blip r:embed="rId2"/>
            <a:stretch>
              <a:fillRect l="0" t="0" r="0" b="0"/>
            </a:stretch>
          </a:blipFill>
        </p:spPr>
      </p:sp>
      <p:sp>
        <p:nvSpPr>
          <p:cNvPr name="Freeform 4" id="4"/>
          <p:cNvSpPr/>
          <p:nvPr/>
        </p:nvSpPr>
        <p:spPr>
          <a:xfrm flipH="false" flipV="false" rot="0">
            <a:off x="12230728" y="2852570"/>
            <a:ext cx="5028572" cy="2614858"/>
          </a:xfrm>
          <a:custGeom>
            <a:avLst/>
            <a:gdLst/>
            <a:ahLst/>
            <a:cxnLst/>
            <a:rect r="r" b="b" t="t" l="l"/>
            <a:pathLst>
              <a:path h="2614858" w="5028572">
                <a:moveTo>
                  <a:pt x="0" y="0"/>
                </a:moveTo>
                <a:lnTo>
                  <a:pt x="5028572" y="0"/>
                </a:lnTo>
                <a:lnTo>
                  <a:pt x="5028572" y="2614858"/>
                </a:lnTo>
                <a:lnTo>
                  <a:pt x="0" y="2614858"/>
                </a:lnTo>
                <a:lnTo>
                  <a:pt x="0" y="0"/>
                </a:lnTo>
                <a:close/>
              </a:path>
            </a:pathLst>
          </a:custGeom>
          <a:blipFill>
            <a:blip r:embed="rId3"/>
            <a:stretch>
              <a:fillRect l="0" t="0" r="0" b="0"/>
            </a:stretch>
          </a:blipFill>
        </p:spPr>
      </p:sp>
      <p:sp>
        <p:nvSpPr>
          <p:cNvPr name="Freeform 5" id="5"/>
          <p:cNvSpPr/>
          <p:nvPr/>
        </p:nvSpPr>
        <p:spPr>
          <a:xfrm flipH="false" flipV="false" rot="0">
            <a:off x="12363609" y="5896053"/>
            <a:ext cx="5098320" cy="1579580"/>
          </a:xfrm>
          <a:custGeom>
            <a:avLst/>
            <a:gdLst/>
            <a:ahLst/>
            <a:cxnLst/>
            <a:rect r="r" b="b" t="t" l="l"/>
            <a:pathLst>
              <a:path h="1579580" w="5098320">
                <a:moveTo>
                  <a:pt x="0" y="0"/>
                </a:moveTo>
                <a:lnTo>
                  <a:pt x="5098320" y="0"/>
                </a:lnTo>
                <a:lnTo>
                  <a:pt x="5098320" y="1579580"/>
                </a:lnTo>
                <a:lnTo>
                  <a:pt x="0" y="1579580"/>
                </a:lnTo>
                <a:lnTo>
                  <a:pt x="0" y="0"/>
                </a:lnTo>
                <a:close/>
              </a:path>
            </a:pathLst>
          </a:custGeom>
          <a:blipFill>
            <a:blip r:embed="rId4"/>
            <a:stretch>
              <a:fillRect l="0" t="0" r="0" b="0"/>
            </a:stretch>
          </a:blipFill>
        </p:spPr>
      </p:sp>
      <p:sp>
        <p:nvSpPr>
          <p:cNvPr name="TextBox 6" id="6"/>
          <p:cNvSpPr txBox="true"/>
          <p:nvPr/>
        </p:nvSpPr>
        <p:spPr>
          <a:xfrm rot="0">
            <a:off x="1498784" y="1679013"/>
            <a:ext cx="15290432" cy="9436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Red Hat Display Bold"/>
                <a:ea typeface="Red Hat Display Bold"/>
                <a:cs typeface="Red Hat Display Bold"/>
                <a:sym typeface="Red Hat Display Bold"/>
              </a:rPr>
              <a:t>AWGN (ADDITIVE WHITE GAUSSIAN NOISE)</a:t>
            </a:r>
          </a:p>
        </p:txBody>
      </p:sp>
      <p:sp>
        <p:nvSpPr>
          <p:cNvPr name="TextBox 7" id="7"/>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8" id="8"/>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672697"/>
            <a:ext cx="13942899" cy="3990975"/>
          </a:xfrm>
          <a:prstGeom prst="rect">
            <a:avLst/>
          </a:prstGeom>
        </p:spPr>
        <p:txBody>
          <a:bodyPr anchor="t" rtlCol="false" tIns="0" lIns="0" bIns="0" rIns="0">
            <a:spAutoFit/>
          </a:bodyPr>
          <a:lstStyle/>
          <a:p>
            <a:pPr algn="l">
              <a:lnSpc>
                <a:spcPts val="3149"/>
              </a:lnSpc>
            </a:pPr>
            <a:r>
              <a:rPr lang="en-US" sz="2250">
                <a:solidFill>
                  <a:srgbClr val="000000"/>
                </a:solidFill>
                <a:latin typeface="Inter"/>
                <a:ea typeface="Inter"/>
                <a:cs typeface="Inter"/>
                <a:sym typeface="Inter"/>
              </a:rPr>
              <a:t>Rate matching is used in LDPC codes to adjust the code rate to match the desired transmission rate.</a:t>
            </a:r>
          </a:p>
          <a:p>
            <a:pPr algn="l">
              <a:lnSpc>
                <a:spcPts val="3149"/>
              </a:lnSpc>
            </a:pPr>
          </a:p>
          <a:p>
            <a:pPr algn="l">
              <a:lnSpc>
                <a:spcPts val="3149"/>
              </a:lnSpc>
            </a:pPr>
            <a:r>
              <a:rPr lang="en-US" sz="2250">
                <a:solidFill>
                  <a:srgbClr val="000000"/>
                </a:solidFill>
                <a:latin typeface="Inter"/>
                <a:ea typeface="Inter"/>
                <a:cs typeface="Inter"/>
                <a:sym typeface="Inter"/>
              </a:rPr>
              <a:t>For a base matrix of size m × n and expansion factor z, the possible length of the codeword is nz. </a:t>
            </a:r>
          </a:p>
          <a:p>
            <a:pPr algn="l">
              <a:lnSpc>
                <a:spcPts val="3149"/>
              </a:lnSpc>
            </a:pPr>
            <a:r>
              <a:rPr lang="en-US" sz="2250">
                <a:solidFill>
                  <a:srgbClr val="000000"/>
                </a:solidFill>
                <a:latin typeface="Inter"/>
                <a:ea typeface="Inter"/>
                <a:cs typeface="Inter"/>
                <a:sym typeface="Inter"/>
              </a:rPr>
              <a:t>Out of these nz bits, the first 2z bits are punctured, leaving (n−2)·z bits available.</a:t>
            </a:r>
          </a:p>
          <a:p>
            <a:pPr algn="l">
              <a:lnSpc>
                <a:spcPts val="3149"/>
              </a:lnSpc>
            </a:pPr>
            <a:r>
              <a:rPr lang="en-US" sz="2250">
                <a:solidFill>
                  <a:srgbClr val="000000"/>
                </a:solidFill>
                <a:latin typeface="Inter"/>
                <a:ea typeface="Inter"/>
                <a:cs typeface="Inter"/>
                <a:sym typeface="Inter"/>
              </a:rPr>
              <a:t> </a:t>
            </a:r>
          </a:p>
          <a:p>
            <a:pPr algn="l">
              <a:lnSpc>
                <a:spcPts val="3149"/>
              </a:lnSpc>
            </a:pPr>
            <a:r>
              <a:rPr lang="en-US" sz="2250">
                <a:solidFill>
                  <a:srgbClr val="000000"/>
                </a:solidFill>
                <a:latin typeface="Inter"/>
                <a:ea typeface="Inter"/>
                <a:cs typeface="Inter"/>
                <a:sym typeface="Inter"/>
              </a:rPr>
              <a:t>To achieve a code rate of x/y, </a:t>
            </a:r>
          </a:p>
          <a:p>
            <a:pPr algn="l" marL="485775" indent="-242888" lvl="1">
              <a:lnSpc>
                <a:spcPts val="3149"/>
              </a:lnSpc>
              <a:buFont typeface="Arial"/>
              <a:buChar char="•"/>
            </a:pPr>
            <a:r>
              <a:rPr lang="en-US" sz="2250">
                <a:solidFill>
                  <a:srgbClr val="000000"/>
                </a:solidFill>
                <a:latin typeface="Inter"/>
                <a:ea typeface="Inter"/>
                <a:cs typeface="Inter"/>
                <a:sym typeface="Inter"/>
              </a:rPr>
              <a:t>a·z bits are punctured from the available (n−2)·z bits. </a:t>
            </a:r>
          </a:p>
          <a:p>
            <a:pPr algn="l" marL="485775" indent="-242888" lvl="1">
              <a:lnSpc>
                <a:spcPts val="3149"/>
              </a:lnSpc>
              <a:buFont typeface="Arial"/>
              <a:buChar char="•"/>
            </a:pPr>
            <a:r>
              <a:rPr lang="en-US" sz="2250">
                <a:solidFill>
                  <a:srgbClr val="000000"/>
                </a:solidFill>
                <a:latin typeface="Inter"/>
                <a:ea typeface="Inter"/>
                <a:cs typeface="Inter"/>
                <a:sym typeface="Inter"/>
              </a:rPr>
              <a:t>W</a:t>
            </a:r>
            <a:r>
              <a:rPr lang="en-US" sz="2250">
                <a:solidFill>
                  <a:srgbClr val="000000"/>
                </a:solidFill>
                <a:latin typeface="Inter"/>
                <a:ea typeface="Inter"/>
                <a:cs typeface="Inter"/>
                <a:sym typeface="Inter"/>
              </a:rPr>
              <a:t>e can evaluate the value of a from the given equation.</a:t>
            </a:r>
          </a:p>
          <a:p>
            <a:pPr algn="l" marL="485775" indent="-242888" lvl="1">
              <a:lnSpc>
                <a:spcPts val="3149"/>
              </a:lnSpc>
              <a:buFont typeface="Arial"/>
              <a:buChar char="•"/>
            </a:pPr>
            <a:r>
              <a:rPr lang="en-US" sz="2250">
                <a:solidFill>
                  <a:srgbClr val="000000"/>
                </a:solidFill>
                <a:latin typeface="Inter"/>
                <a:ea typeface="Inter"/>
                <a:cs typeface="Inter"/>
                <a:sym typeface="Inter"/>
              </a:rPr>
              <a:t>The number of message bits is calculated as (n−m)·z. </a:t>
            </a:r>
          </a:p>
          <a:p>
            <a:pPr algn="l" marL="485775" indent="-242888" lvl="1">
              <a:lnSpc>
                <a:spcPts val="3149"/>
              </a:lnSpc>
              <a:spcBef>
                <a:spcPct val="0"/>
              </a:spcBef>
              <a:buFont typeface="Arial"/>
              <a:buChar char="•"/>
            </a:pPr>
            <a:r>
              <a:rPr lang="en-US" sz="2250">
                <a:solidFill>
                  <a:srgbClr val="000000"/>
                </a:solidFill>
                <a:latin typeface="Inter"/>
                <a:ea typeface="Inter"/>
                <a:cs typeface="Inter"/>
                <a:sym typeface="Inter"/>
              </a:rPr>
              <a:t>The H matrix size is determined by the number of parity bits and columns (calculated number + 2).</a:t>
            </a:r>
          </a:p>
        </p:txBody>
      </p:sp>
      <p:sp>
        <p:nvSpPr>
          <p:cNvPr name="Freeform 3" id="3"/>
          <p:cNvSpPr/>
          <p:nvPr/>
        </p:nvSpPr>
        <p:spPr>
          <a:xfrm flipH="false" flipV="false" rot="0">
            <a:off x="1426386" y="3029733"/>
            <a:ext cx="3952758" cy="1242915"/>
          </a:xfrm>
          <a:custGeom>
            <a:avLst/>
            <a:gdLst/>
            <a:ahLst/>
            <a:cxnLst/>
            <a:rect r="r" b="b" t="t" l="l"/>
            <a:pathLst>
              <a:path h="1242915" w="3952758">
                <a:moveTo>
                  <a:pt x="0" y="0"/>
                </a:moveTo>
                <a:lnTo>
                  <a:pt x="3952757" y="0"/>
                </a:lnTo>
                <a:lnTo>
                  <a:pt x="3952757" y="1242914"/>
                </a:lnTo>
                <a:lnTo>
                  <a:pt x="0" y="1242914"/>
                </a:lnTo>
                <a:lnTo>
                  <a:pt x="0" y="0"/>
                </a:lnTo>
                <a:close/>
              </a:path>
            </a:pathLst>
          </a:custGeom>
          <a:blipFill>
            <a:blip r:embed="rId2"/>
            <a:stretch>
              <a:fillRect l="0" t="0" r="0" b="0"/>
            </a:stretch>
          </a:blipFill>
        </p:spPr>
      </p:sp>
      <p:sp>
        <p:nvSpPr>
          <p:cNvPr name="TextBox 4" id="4"/>
          <p:cNvSpPr txBox="true"/>
          <p:nvPr/>
        </p:nvSpPr>
        <p:spPr>
          <a:xfrm rot="0">
            <a:off x="1426386" y="1550788"/>
            <a:ext cx="6918714" cy="943610"/>
          </a:xfrm>
          <a:prstGeom prst="rect">
            <a:avLst/>
          </a:prstGeom>
        </p:spPr>
        <p:txBody>
          <a:bodyPr anchor="t" rtlCol="false" tIns="0" lIns="0" bIns="0" rIns="0">
            <a:spAutoFit/>
          </a:bodyPr>
          <a:lstStyle/>
          <a:p>
            <a:pPr algn="l">
              <a:lnSpc>
                <a:spcPts val="7840"/>
              </a:lnSpc>
              <a:spcBef>
                <a:spcPct val="0"/>
              </a:spcBef>
            </a:pPr>
            <a:r>
              <a:rPr lang="en-US" sz="5600" b="true">
                <a:solidFill>
                  <a:srgbClr val="000000"/>
                </a:solidFill>
                <a:latin typeface="Red Hat Display Bold"/>
                <a:ea typeface="Red Hat Display Bold"/>
                <a:cs typeface="Red Hat Display Bold"/>
                <a:sym typeface="Red Hat Display Bold"/>
              </a:rPr>
              <a:t>CodeRate Matching</a:t>
            </a:r>
          </a:p>
        </p:txBody>
      </p:sp>
      <p:sp>
        <p:nvSpPr>
          <p:cNvPr name="TextBox 5" id="5"/>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6" id="6"/>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22</a:t>
            </a:r>
          </a:p>
        </p:txBody>
      </p:sp>
      <p:sp>
        <p:nvSpPr>
          <p:cNvPr name="Freeform 7" id="7"/>
          <p:cNvSpPr/>
          <p:nvPr/>
        </p:nvSpPr>
        <p:spPr>
          <a:xfrm flipH="false" flipV="false" rot="0">
            <a:off x="1445436" y="3140202"/>
            <a:ext cx="4086108" cy="1284846"/>
          </a:xfrm>
          <a:custGeom>
            <a:avLst/>
            <a:gdLst/>
            <a:ahLst/>
            <a:cxnLst/>
            <a:rect r="r" b="b" t="t" l="l"/>
            <a:pathLst>
              <a:path h="1284846" w="4086108">
                <a:moveTo>
                  <a:pt x="0" y="0"/>
                </a:moveTo>
                <a:lnTo>
                  <a:pt x="4086107" y="0"/>
                </a:lnTo>
                <a:lnTo>
                  <a:pt x="4086107" y="1284845"/>
                </a:lnTo>
                <a:lnTo>
                  <a:pt x="0" y="1284845"/>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03814" y="2789673"/>
            <a:ext cx="10655486" cy="5842206"/>
          </a:xfrm>
          <a:custGeom>
            <a:avLst/>
            <a:gdLst/>
            <a:ahLst/>
            <a:cxnLst/>
            <a:rect r="r" b="b" t="t" l="l"/>
            <a:pathLst>
              <a:path h="5842206" w="10655486">
                <a:moveTo>
                  <a:pt x="0" y="0"/>
                </a:moveTo>
                <a:lnTo>
                  <a:pt x="10655486" y="0"/>
                </a:lnTo>
                <a:lnTo>
                  <a:pt x="10655486" y="5842206"/>
                </a:lnTo>
                <a:lnTo>
                  <a:pt x="0" y="5842206"/>
                </a:lnTo>
                <a:lnTo>
                  <a:pt x="0" y="0"/>
                </a:lnTo>
                <a:close/>
              </a:path>
            </a:pathLst>
          </a:custGeom>
          <a:blipFill>
            <a:blip r:embed="rId2"/>
            <a:stretch>
              <a:fillRect l="0" t="0" r="0" b="0"/>
            </a:stretch>
          </a:blipFill>
        </p:spPr>
      </p:sp>
      <p:sp>
        <p:nvSpPr>
          <p:cNvPr name="TextBox 3" id="3"/>
          <p:cNvSpPr txBox="true"/>
          <p:nvPr/>
        </p:nvSpPr>
        <p:spPr>
          <a:xfrm rot="0">
            <a:off x="1426386" y="1550788"/>
            <a:ext cx="6918714" cy="943610"/>
          </a:xfrm>
          <a:prstGeom prst="rect">
            <a:avLst/>
          </a:prstGeom>
        </p:spPr>
        <p:txBody>
          <a:bodyPr anchor="t" rtlCol="false" tIns="0" lIns="0" bIns="0" rIns="0">
            <a:spAutoFit/>
          </a:bodyPr>
          <a:lstStyle/>
          <a:p>
            <a:pPr algn="l">
              <a:lnSpc>
                <a:spcPts val="7840"/>
              </a:lnSpc>
              <a:spcBef>
                <a:spcPct val="0"/>
              </a:spcBef>
            </a:pPr>
            <a:r>
              <a:rPr lang="en-US" sz="5600" b="true">
                <a:solidFill>
                  <a:srgbClr val="000000"/>
                </a:solidFill>
                <a:latin typeface="Red Hat Display Bold"/>
                <a:ea typeface="Red Hat Display Bold"/>
                <a:cs typeface="Red Hat Display Bold"/>
                <a:sym typeface="Red Hat Display Bold"/>
              </a:rPr>
              <a:t>Code Rate Matching</a:t>
            </a:r>
          </a:p>
        </p:txBody>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5" id="5"/>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23</a:t>
            </a:r>
          </a:p>
        </p:txBody>
      </p:sp>
      <p:sp>
        <p:nvSpPr>
          <p:cNvPr name="TextBox 6" id="6"/>
          <p:cNvSpPr txBox="true"/>
          <p:nvPr/>
        </p:nvSpPr>
        <p:spPr>
          <a:xfrm rot="0">
            <a:off x="1426386" y="3091401"/>
            <a:ext cx="5177428" cy="5191125"/>
          </a:xfrm>
          <a:prstGeom prst="rect">
            <a:avLst/>
          </a:prstGeom>
        </p:spPr>
        <p:txBody>
          <a:bodyPr anchor="t" rtlCol="false" tIns="0" lIns="0" bIns="0" rIns="0">
            <a:spAutoFit/>
          </a:bodyPr>
          <a:lstStyle/>
          <a:p>
            <a:pPr algn="l">
              <a:lnSpc>
                <a:spcPts val="3149"/>
              </a:lnSpc>
            </a:pPr>
            <a:r>
              <a:rPr lang="en-US" sz="2250">
                <a:solidFill>
                  <a:srgbClr val="000000"/>
                </a:solidFill>
                <a:latin typeface="Inter"/>
                <a:ea typeface="Inter"/>
                <a:cs typeface="Inter"/>
                <a:sym typeface="Inter"/>
              </a:rPr>
              <a:t>For Example,</a:t>
            </a:r>
          </a:p>
          <a:p>
            <a:pPr algn="l">
              <a:lnSpc>
                <a:spcPts val="3149"/>
              </a:lnSpc>
            </a:pPr>
          </a:p>
          <a:p>
            <a:pPr algn="l">
              <a:lnSpc>
                <a:spcPts val="3149"/>
              </a:lnSpc>
            </a:pPr>
            <a:r>
              <a:rPr lang="en-US" sz="2250">
                <a:solidFill>
                  <a:srgbClr val="000000"/>
                </a:solidFill>
                <a:latin typeface="Inter"/>
                <a:ea typeface="Inter"/>
                <a:cs typeface="Inter"/>
                <a:sym typeface="Inter"/>
              </a:rPr>
              <a:t>If we take 46x68 matrix,</a:t>
            </a:r>
          </a:p>
          <a:p>
            <a:pPr algn="l">
              <a:lnSpc>
                <a:spcPts val="3149"/>
              </a:lnSpc>
            </a:pPr>
            <a:r>
              <a:rPr lang="en-US" sz="2250">
                <a:solidFill>
                  <a:srgbClr val="000000"/>
                </a:solidFill>
                <a:latin typeface="Inter"/>
                <a:ea typeface="Inter"/>
                <a:cs typeface="Inter"/>
                <a:sym typeface="Inter"/>
              </a:rPr>
              <a:t>22z bits are information bits</a:t>
            </a:r>
          </a:p>
          <a:p>
            <a:pPr algn="l">
              <a:lnSpc>
                <a:spcPts val="3149"/>
              </a:lnSpc>
              <a:spcBef>
                <a:spcPct val="0"/>
              </a:spcBef>
            </a:pPr>
            <a:r>
              <a:rPr lang="en-US" sz="2250">
                <a:solidFill>
                  <a:srgbClr val="000000"/>
                </a:solidFill>
                <a:latin typeface="Inter"/>
                <a:ea typeface="Inter"/>
                <a:cs typeface="Inter"/>
                <a:sym typeface="Inter"/>
              </a:rPr>
              <a:t>68z bits are possible codewords bits</a:t>
            </a:r>
          </a:p>
          <a:p>
            <a:pPr algn="l">
              <a:lnSpc>
                <a:spcPts val="3149"/>
              </a:lnSpc>
              <a:spcBef>
                <a:spcPct val="0"/>
              </a:spcBef>
            </a:pPr>
          </a:p>
          <a:p>
            <a:pPr algn="l">
              <a:lnSpc>
                <a:spcPts val="3149"/>
              </a:lnSpc>
              <a:spcBef>
                <a:spcPct val="0"/>
              </a:spcBef>
            </a:pPr>
            <a:r>
              <a:rPr lang="en-US" sz="2250">
                <a:solidFill>
                  <a:srgbClr val="000000"/>
                </a:solidFill>
                <a:latin typeface="Inter"/>
                <a:ea typeface="Inter"/>
                <a:cs typeface="Inter"/>
                <a:sym typeface="Inter"/>
              </a:rPr>
              <a:t>first 2z bits are punctured</a:t>
            </a:r>
          </a:p>
          <a:p>
            <a:pPr algn="l">
              <a:lnSpc>
                <a:spcPts val="3149"/>
              </a:lnSpc>
              <a:spcBef>
                <a:spcPct val="0"/>
              </a:spcBef>
            </a:pPr>
          </a:p>
          <a:p>
            <a:pPr algn="l">
              <a:lnSpc>
                <a:spcPts val="3149"/>
              </a:lnSpc>
              <a:spcBef>
                <a:spcPct val="0"/>
              </a:spcBef>
            </a:pPr>
            <a:r>
              <a:rPr lang="en-US" sz="2250">
                <a:solidFill>
                  <a:srgbClr val="000000"/>
                </a:solidFill>
                <a:latin typeface="Inter"/>
                <a:ea typeface="Inter"/>
                <a:cs typeface="Inter"/>
                <a:sym typeface="Inter"/>
              </a:rPr>
              <a:t>now if we select only the first 24 columns from 46 columns, we will transmit 20z + 24z bits = 44z bits</a:t>
            </a:r>
          </a:p>
          <a:p>
            <a:pPr algn="l">
              <a:lnSpc>
                <a:spcPts val="3149"/>
              </a:lnSpc>
              <a:spcBef>
                <a:spcPct val="0"/>
              </a:spcBef>
            </a:pPr>
          </a:p>
          <a:p>
            <a:pPr algn="l">
              <a:lnSpc>
                <a:spcPts val="3149"/>
              </a:lnSpc>
              <a:spcBef>
                <a:spcPct val="0"/>
              </a:spcBef>
            </a:pPr>
            <a:r>
              <a:rPr lang="en-US" sz="2250">
                <a:solidFill>
                  <a:srgbClr val="000000"/>
                </a:solidFill>
                <a:latin typeface="Inter"/>
                <a:ea typeface="Inter"/>
                <a:cs typeface="Inter"/>
                <a:sym typeface="Inter"/>
              </a:rPr>
              <a:t>so rate = 22z / 44z = 1/2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49452" y="4059364"/>
            <a:ext cx="11789096" cy="1949198"/>
          </a:xfrm>
          <a:prstGeom prst="rect">
            <a:avLst/>
          </a:prstGeom>
        </p:spPr>
        <p:txBody>
          <a:bodyPr anchor="t" rtlCol="false" tIns="0" lIns="0" bIns="0" rIns="0">
            <a:spAutoFit/>
          </a:bodyPr>
          <a:lstStyle/>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DECODING</a:t>
            </a:r>
          </a:p>
        </p:txBody>
      </p:sp>
      <p:grpSp>
        <p:nvGrpSpPr>
          <p:cNvPr name="Group 3" id="3"/>
          <p:cNvGrpSpPr/>
          <p:nvPr/>
        </p:nvGrpSpPr>
        <p:grpSpPr>
          <a:xfrm rot="0">
            <a:off x="-5028099" y="1539161"/>
            <a:ext cx="7719139" cy="7719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6397710" y="1028700"/>
            <a:ext cx="860074" cy="333578"/>
            <a:chOff x="0" y="0"/>
            <a:chExt cx="1146765" cy="444771"/>
          </a:xfrm>
        </p:grpSpPr>
        <p:grpSp>
          <p:nvGrpSpPr>
            <p:cNvPr name="Group 7" id="7"/>
            <p:cNvGrpSpPr/>
            <p:nvPr/>
          </p:nvGrpSpPr>
          <p:grpSpPr>
            <a:xfrm rot="0">
              <a:off x="0" y="0"/>
              <a:ext cx="444771" cy="4447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701994"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13" id="13"/>
          <p:cNvSpPr/>
          <p:nvPr/>
        </p:nvSpPr>
        <p:spPr>
          <a:xfrm flipH="false" flipV="false" rot="0">
            <a:off x="15877074" y="3361995"/>
            <a:ext cx="1901344" cy="10457392"/>
          </a:xfrm>
          <a:custGeom>
            <a:avLst/>
            <a:gdLst/>
            <a:ahLst/>
            <a:cxnLst/>
            <a:rect r="r" b="b" t="t" l="l"/>
            <a:pathLst>
              <a:path h="10457392" w="1901344">
                <a:moveTo>
                  <a:pt x="0" y="0"/>
                </a:moveTo>
                <a:lnTo>
                  <a:pt x="1901344" y="0"/>
                </a:lnTo>
                <a:lnTo>
                  <a:pt x="1901344" y="10457392"/>
                </a:lnTo>
                <a:lnTo>
                  <a:pt x="0" y="10457392"/>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17589" y="6134965"/>
            <a:ext cx="6252823" cy="3961140"/>
          </a:xfrm>
          <a:custGeom>
            <a:avLst/>
            <a:gdLst/>
            <a:ahLst/>
            <a:cxnLst/>
            <a:rect r="r" b="b" t="t" l="l"/>
            <a:pathLst>
              <a:path h="3961140" w="6252823">
                <a:moveTo>
                  <a:pt x="0" y="0"/>
                </a:moveTo>
                <a:lnTo>
                  <a:pt x="6252822" y="0"/>
                </a:lnTo>
                <a:lnTo>
                  <a:pt x="6252822" y="3961140"/>
                </a:lnTo>
                <a:lnTo>
                  <a:pt x="0" y="3961140"/>
                </a:lnTo>
                <a:lnTo>
                  <a:pt x="0" y="0"/>
                </a:lnTo>
                <a:close/>
              </a:path>
            </a:pathLst>
          </a:custGeom>
          <a:blipFill>
            <a:blip r:embed="rId2"/>
            <a:stretch>
              <a:fillRect l="0" t="-769" r="-245" b="-769"/>
            </a:stretch>
          </a:blipFill>
        </p:spPr>
      </p:sp>
      <p:sp>
        <p:nvSpPr>
          <p:cNvPr name="TextBox 3" id="3"/>
          <p:cNvSpPr txBox="true"/>
          <p:nvPr/>
        </p:nvSpPr>
        <p:spPr>
          <a:xfrm rot="0">
            <a:off x="4821911" y="1251585"/>
            <a:ext cx="8734070" cy="9436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TANNER GRAPH</a:t>
            </a:r>
          </a:p>
        </p:txBody>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5" id="5"/>
          <p:cNvSpPr txBox="true"/>
          <p:nvPr/>
        </p:nvSpPr>
        <p:spPr>
          <a:xfrm rot="0">
            <a:off x="1118592" y="2452946"/>
            <a:ext cx="16140708" cy="790575"/>
          </a:xfrm>
          <a:prstGeom prst="rect">
            <a:avLst/>
          </a:prstGeom>
        </p:spPr>
        <p:txBody>
          <a:bodyPr anchor="t" rtlCol="false" tIns="0" lIns="0" bIns="0" rIns="0">
            <a:spAutoFit/>
          </a:bodyPr>
          <a:lstStyle/>
          <a:p>
            <a:pPr algn="l">
              <a:lnSpc>
                <a:spcPts val="3149"/>
              </a:lnSpc>
              <a:spcBef>
                <a:spcPct val="0"/>
              </a:spcBef>
            </a:pPr>
            <a:r>
              <a:rPr lang="en-US" sz="2250">
                <a:solidFill>
                  <a:srgbClr val="000000"/>
                </a:solidFill>
                <a:latin typeface="Inter"/>
                <a:ea typeface="Inter"/>
                <a:cs typeface="Inter"/>
                <a:sym typeface="Inter"/>
              </a:rPr>
              <a:t>A Tanner graph is a bipartite graph used to represent LDPC (Low-Density Parity-Check) codes. they consist of two separate types of nodes:</a:t>
            </a:r>
          </a:p>
        </p:txBody>
      </p:sp>
      <p:sp>
        <p:nvSpPr>
          <p:cNvPr name="TextBox 6" id="6"/>
          <p:cNvSpPr txBox="true"/>
          <p:nvPr/>
        </p:nvSpPr>
        <p:spPr>
          <a:xfrm rot="0">
            <a:off x="1497270" y="3483902"/>
            <a:ext cx="8895517" cy="390525"/>
          </a:xfrm>
          <a:prstGeom prst="rect">
            <a:avLst/>
          </a:prstGeom>
        </p:spPr>
        <p:txBody>
          <a:bodyPr anchor="t" rtlCol="false" tIns="0" lIns="0" bIns="0" rIns="0">
            <a:spAutoFit/>
          </a:bodyPr>
          <a:lstStyle/>
          <a:p>
            <a:pPr algn="ctr" marL="485775" indent="-242888" lvl="1">
              <a:lnSpc>
                <a:spcPts val="3149"/>
              </a:lnSpc>
              <a:buFont typeface="Arial"/>
              <a:buChar char="•"/>
            </a:pPr>
            <a:r>
              <a:rPr lang="en-US" sz="2250">
                <a:solidFill>
                  <a:srgbClr val="000000"/>
                </a:solidFill>
                <a:latin typeface="Inter"/>
                <a:ea typeface="Inter"/>
                <a:cs typeface="Inter"/>
                <a:sym typeface="Inter"/>
              </a:rPr>
              <a:t>Variable Nodes (VNs): represent individual bits of a codeword.</a:t>
            </a:r>
          </a:p>
        </p:txBody>
      </p:sp>
      <p:sp>
        <p:nvSpPr>
          <p:cNvPr name="TextBox 7" id="7"/>
          <p:cNvSpPr txBox="true"/>
          <p:nvPr/>
        </p:nvSpPr>
        <p:spPr>
          <a:xfrm rot="0">
            <a:off x="1497270" y="3900890"/>
            <a:ext cx="11136511" cy="390525"/>
          </a:xfrm>
          <a:prstGeom prst="rect">
            <a:avLst/>
          </a:prstGeom>
        </p:spPr>
        <p:txBody>
          <a:bodyPr anchor="t" rtlCol="false" tIns="0" lIns="0" bIns="0" rIns="0">
            <a:spAutoFit/>
          </a:bodyPr>
          <a:lstStyle/>
          <a:p>
            <a:pPr algn="l" marL="485775" indent="-242888" lvl="1">
              <a:lnSpc>
                <a:spcPts val="3149"/>
              </a:lnSpc>
              <a:buFont typeface="Arial"/>
              <a:buChar char="•"/>
            </a:pPr>
            <a:r>
              <a:rPr lang="en-US" sz="2250">
                <a:solidFill>
                  <a:srgbClr val="000000"/>
                </a:solidFill>
                <a:latin typeface="Inter"/>
                <a:ea typeface="Inter"/>
                <a:cs typeface="Inter"/>
                <a:sym typeface="Inter"/>
              </a:rPr>
              <a:t>Check Nodes (CNs): These represent the parity-check equations (constraints).</a:t>
            </a:r>
          </a:p>
        </p:txBody>
      </p:sp>
      <p:sp>
        <p:nvSpPr>
          <p:cNvPr name="TextBox 8" id="8"/>
          <p:cNvSpPr txBox="true"/>
          <p:nvPr/>
        </p:nvSpPr>
        <p:spPr>
          <a:xfrm rot="0">
            <a:off x="1028700" y="4769343"/>
            <a:ext cx="15721137" cy="1190625"/>
          </a:xfrm>
          <a:prstGeom prst="rect">
            <a:avLst/>
          </a:prstGeom>
        </p:spPr>
        <p:txBody>
          <a:bodyPr anchor="t" rtlCol="false" tIns="0" lIns="0" bIns="0" rIns="0">
            <a:spAutoFit/>
          </a:bodyPr>
          <a:lstStyle/>
          <a:p>
            <a:pPr algn="l">
              <a:lnSpc>
                <a:spcPts val="3149"/>
              </a:lnSpc>
              <a:spcBef>
                <a:spcPct val="0"/>
              </a:spcBef>
            </a:pPr>
            <a:r>
              <a:rPr lang="en-US" sz="2250">
                <a:solidFill>
                  <a:srgbClr val="000000"/>
                </a:solidFill>
                <a:latin typeface="Inter"/>
                <a:ea typeface="Inter"/>
                <a:cs typeface="Inter"/>
                <a:sym typeface="Inter"/>
              </a:rPr>
              <a:t>In this representation, connections (edges) are drawn between variable nodes and check nodes based on the relationships defined in the parity-check matrix of a linear error-correcting code. An edge indicates that a particular bit is involved in a specific parity check.</a:t>
            </a:r>
          </a:p>
        </p:txBody>
      </p:sp>
      <p:sp>
        <p:nvSpPr>
          <p:cNvPr name="TextBox 9" id="9"/>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25</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776965" y="1251585"/>
            <a:ext cx="8734070" cy="9436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TANNER GRAPH</a:t>
            </a:r>
          </a:p>
        </p:txBody>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26</a:t>
            </a:r>
          </a:p>
        </p:txBody>
      </p:sp>
      <p:sp>
        <p:nvSpPr>
          <p:cNvPr name="TextBox 5" id="5"/>
          <p:cNvSpPr txBox="true"/>
          <p:nvPr/>
        </p:nvSpPr>
        <p:spPr>
          <a:xfrm rot="0">
            <a:off x="1118592" y="2797611"/>
            <a:ext cx="16140708" cy="790575"/>
          </a:xfrm>
          <a:prstGeom prst="rect">
            <a:avLst/>
          </a:prstGeom>
        </p:spPr>
        <p:txBody>
          <a:bodyPr anchor="t" rtlCol="false" tIns="0" lIns="0" bIns="0" rIns="0">
            <a:spAutoFit/>
          </a:bodyPr>
          <a:lstStyle/>
          <a:p>
            <a:pPr algn="l">
              <a:lnSpc>
                <a:spcPts val="3149"/>
              </a:lnSpc>
              <a:spcBef>
                <a:spcPct val="0"/>
              </a:spcBef>
            </a:pPr>
            <a:r>
              <a:rPr lang="en-US" sz="2250">
                <a:solidFill>
                  <a:srgbClr val="000000"/>
                </a:solidFill>
                <a:latin typeface="Inter"/>
                <a:ea typeface="Inter"/>
                <a:cs typeface="Inter"/>
                <a:sym typeface="Inter"/>
              </a:rPr>
              <a:t>From our MATLAB Code, we have implemented the Tanner graph using a message-passing matrix  between CNs and VNs. The equation used is:</a:t>
            </a:r>
          </a:p>
        </p:txBody>
      </p:sp>
      <p:sp>
        <p:nvSpPr>
          <p:cNvPr name="TextBox 6" id="6"/>
          <p:cNvSpPr txBox="true"/>
          <p:nvPr/>
        </p:nvSpPr>
        <p:spPr>
          <a:xfrm rot="0">
            <a:off x="7091482" y="3540561"/>
            <a:ext cx="4105037" cy="390525"/>
          </a:xfrm>
          <a:prstGeom prst="rect">
            <a:avLst/>
          </a:prstGeom>
        </p:spPr>
        <p:txBody>
          <a:bodyPr anchor="t" rtlCol="false" tIns="0" lIns="0" bIns="0" rIns="0">
            <a:spAutoFit/>
          </a:bodyPr>
          <a:lstStyle/>
          <a:p>
            <a:pPr algn="ctr">
              <a:lnSpc>
                <a:spcPts val="3149"/>
              </a:lnSpc>
              <a:spcBef>
                <a:spcPct val="0"/>
              </a:spcBef>
            </a:pPr>
            <a:r>
              <a:rPr lang="en-US" sz="2250">
                <a:solidFill>
                  <a:srgbClr val="000000"/>
                </a:solidFill>
                <a:latin typeface="Inter"/>
                <a:ea typeface="Inter"/>
                <a:cs typeface="Inter"/>
                <a:sym typeface="Inter"/>
              </a:rPr>
              <a:t>L = r .* H</a:t>
            </a:r>
          </a:p>
        </p:txBody>
      </p:sp>
      <p:sp>
        <p:nvSpPr>
          <p:cNvPr name="TextBox 7" id="7"/>
          <p:cNvSpPr txBox="true"/>
          <p:nvPr/>
        </p:nvSpPr>
        <p:spPr>
          <a:xfrm rot="0">
            <a:off x="1118592" y="4334193"/>
            <a:ext cx="6858000" cy="1190625"/>
          </a:xfrm>
          <a:prstGeom prst="rect">
            <a:avLst/>
          </a:prstGeom>
        </p:spPr>
        <p:txBody>
          <a:bodyPr anchor="t" rtlCol="false" tIns="0" lIns="0" bIns="0" rIns="0">
            <a:spAutoFit/>
          </a:bodyPr>
          <a:lstStyle/>
          <a:p>
            <a:pPr algn="l">
              <a:lnSpc>
                <a:spcPts val="3149"/>
              </a:lnSpc>
              <a:spcBef>
                <a:spcPct val="0"/>
              </a:spcBef>
            </a:pPr>
            <a:r>
              <a:rPr lang="en-US" sz="2250">
                <a:solidFill>
                  <a:srgbClr val="000000"/>
                </a:solidFill>
                <a:latin typeface="Inter"/>
                <a:ea typeface="Inter"/>
                <a:cs typeface="Inter"/>
                <a:sym typeface="Inter"/>
              </a:rPr>
              <a:t>r: Received bits (after demodulation).</a:t>
            </a:r>
          </a:p>
          <a:p>
            <a:pPr algn="l">
              <a:lnSpc>
                <a:spcPts val="3149"/>
              </a:lnSpc>
              <a:spcBef>
                <a:spcPct val="0"/>
              </a:spcBef>
            </a:pPr>
            <a:r>
              <a:rPr lang="en-US" sz="2250">
                <a:solidFill>
                  <a:srgbClr val="000000"/>
                </a:solidFill>
                <a:latin typeface="Inter"/>
                <a:ea typeface="Inter"/>
                <a:cs typeface="Inter"/>
                <a:sym typeface="Inter"/>
              </a:rPr>
              <a:t>H: Parity-check matrix.</a:t>
            </a:r>
          </a:p>
          <a:p>
            <a:pPr algn="l">
              <a:lnSpc>
                <a:spcPts val="3149"/>
              </a:lnSpc>
              <a:spcBef>
                <a:spcPct val="0"/>
              </a:spcBef>
            </a:pPr>
            <a:r>
              <a:rPr lang="en-US" sz="2250">
                <a:solidFill>
                  <a:srgbClr val="000000"/>
                </a:solidFill>
                <a:latin typeface="Inter"/>
                <a:ea typeface="Inter"/>
                <a:cs typeface="Inter"/>
                <a:sym typeface="Inter"/>
              </a:rPr>
              <a:t>L: Message-passing matrix between CNs and VNs.</a:t>
            </a:r>
          </a:p>
        </p:txBody>
      </p:sp>
      <p:sp>
        <p:nvSpPr>
          <p:cNvPr name="TextBox 8" id="8"/>
          <p:cNvSpPr txBox="true"/>
          <p:nvPr/>
        </p:nvSpPr>
        <p:spPr>
          <a:xfrm rot="0">
            <a:off x="1118592" y="6824954"/>
            <a:ext cx="11769390" cy="1190625"/>
          </a:xfrm>
          <a:prstGeom prst="rect">
            <a:avLst/>
          </a:prstGeom>
        </p:spPr>
        <p:txBody>
          <a:bodyPr anchor="t" rtlCol="false" tIns="0" lIns="0" bIns="0" rIns="0">
            <a:spAutoFit/>
          </a:bodyPr>
          <a:lstStyle/>
          <a:p>
            <a:pPr algn="l" marL="485775" indent="-242888" lvl="1">
              <a:lnSpc>
                <a:spcPts val="3149"/>
              </a:lnSpc>
              <a:buFont typeface="Arial"/>
              <a:buChar char="•"/>
            </a:pPr>
            <a:r>
              <a:rPr lang="en-US" sz="2250">
                <a:solidFill>
                  <a:srgbClr val="000000"/>
                </a:solidFill>
                <a:latin typeface="Inter"/>
                <a:ea typeface="Inter"/>
                <a:cs typeface="Inter"/>
                <a:sym typeface="Inter"/>
              </a:rPr>
              <a:t>Each row of H is a Check Node (CN).</a:t>
            </a:r>
          </a:p>
          <a:p>
            <a:pPr algn="l" marL="485775" indent="-242888" lvl="1">
              <a:lnSpc>
                <a:spcPts val="3149"/>
              </a:lnSpc>
              <a:buFont typeface="Arial"/>
              <a:buChar char="•"/>
            </a:pPr>
            <a:r>
              <a:rPr lang="en-US" sz="2250">
                <a:solidFill>
                  <a:srgbClr val="000000"/>
                </a:solidFill>
                <a:latin typeface="Inter"/>
                <a:ea typeface="Inter"/>
                <a:cs typeface="Inter"/>
                <a:sym typeface="Inter"/>
              </a:rPr>
              <a:t>Each column of H is a Variable Node (VN).</a:t>
            </a:r>
          </a:p>
          <a:p>
            <a:pPr algn="l" marL="485775" indent="-242888" lvl="1">
              <a:lnSpc>
                <a:spcPts val="3149"/>
              </a:lnSpc>
              <a:buFont typeface="Arial"/>
              <a:buChar char="•"/>
            </a:pPr>
            <a:r>
              <a:rPr lang="en-US" sz="2250">
                <a:solidFill>
                  <a:srgbClr val="000000"/>
                </a:solidFill>
                <a:latin typeface="Inter"/>
                <a:ea typeface="Inter"/>
                <a:cs typeface="Inter"/>
                <a:sym typeface="Inter"/>
              </a:rPr>
              <a:t>If H(i,j) = 1, there's an edge between CN i and VN j.</a:t>
            </a:r>
          </a:p>
        </p:txBody>
      </p:sp>
      <p:sp>
        <p:nvSpPr>
          <p:cNvPr name="TextBox 9" id="9"/>
          <p:cNvSpPr txBox="true"/>
          <p:nvPr/>
        </p:nvSpPr>
        <p:spPr>
          <a:xfrm rot="0">
            <a:off x="1118592" y="6267768"/>
            <a:ext cx="5544145" cy="390525"/>
          </a:xfrm>
          <a:prstGeom prst="rect">
            <a:avLst/>
          </a:prstGeom>
        </p:spPr>
        <p:txBody>
          <a:bodyPr anchor="t" rtlCol="false" tIns="0" lIns="0" bIns="0" rIns="0">
            <a:spAutoFit/>
          </a:bodyPr>
          <a:lstStyle/>
          <a:p>
            <a:pPr algn="ctr">
              <a:lnSpc>
                <a:spcPts val="3149"/>
              </a:lnSpc>
              <a:spcBef>
                <a:spcPct val="0"/>
              </a:spcBef>
            </a:pPr>
            <a:r>
              <a:rPr lang="en-US" sz="2250">
                <a:solidFill>
                  <a:srgbClr val="000000"/>
                </a:solidFill>
                <a:latin typeface="Inter"/>
                <a:ea typeface="Inter"/>
                <a:cs typeface="Inter"/>
                <a:sym typeface="Inter"/>
              </a:rPr>
              <a:t>This H matrix defines your Tanner Graph: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49452" y="2028751"/>
            <a:ext cx="11789096" cy="3968498"/>
          </a:xfrm>
          <a:prstGeom prst="rect">
            <a:avLst/>
          </a:prstGeom>
        </p:spPr>
        <p:txBody>
          <a:bodyPr anchor="t" rtlCol="false" tIns="0" lIns="0" bIns="0" rIns="0">
            <a:spAutoFit/>
          </a:bodyPr>
          <a:lstStyle/>
          <a:p>
            <a:pPr algn="ctr">
              <a:lnSpc>
                <a:spcPts val="15938"/>
              </a:lnSpc>
            </a:pPr>
            <a:r>
              <a:rPr lang="en-US" sz="11384" b="true">
                <a:solidFill>
                  <a:srgbClr val="000000"/>
                </a:solidFill>
                <a:latin typeface="Red Hat Display Bold"/>
                <a:ea typeface="Red Hat Display Bold"/>
                <a:cs typeface="Red Hat Display Bold"/>
                <a:sym typeface="Red Hat Display Bold"/>
              </a:rPr>
              <a:t>HARD DECISION</a:t>
            </a:r>
          </a:p>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DECODING</a:t>
            </a:r>
          </a:p>
        </p:txBody>
      </p:sp>
      <p:grpSp>
        <p:nvGrpSpPr>
          <p:cNvPr name="Group 3" id="3"/>
          <p:cNvGrpSpPr/>
          <p:nvPr/>
        </p:nvGrpSpPr>
        <p:grpSpPr>
          <a:xfrm rot="0">
            <a:off x="16397710" y="1028700"/>
            <a:ext cx="860074" cy="333578"/>
            <a:chOff x="0" y="0"/>
            <a:chExt cx="1146765" cy="444771"/>
          </a:xfrm>
        </p:grpSpPr>
        <p:grpSp>
          <p:nvGrpSpPr>
            <p:cNvPr name="Group 4" id="4"/>
            <p:cNvGrpSpPr/>
            <p:nvPr/>
          </p:nvGrpSpPr>
          <p:grpSpPr>
            <a:xfrm rot="0">
              <a:off x="0" y="0"/>
              <a:ext cx="444771" cy="44477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701994" y="0"/>
              <a:ext cx="444771" cy="4447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5284430" y="7924821"/>
            <a:ext cx="7719139" cy="77191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3" id="13"/>
          <p:cNvSpPr/>
          <p:nvPr/>
        </p:nvSpPr>
        <p:spPr>
          <a:xfrm flipH="false" flipV="false" rot="0">
            <a:off x="8597336" y="5997248"/>
            <a:ext cx="1093328" cy="6013305"/>
          </a:xfrm>
          <a:custGeom>
            <a:avLst/>
            <a:gdLst/>
            <a:ahLst/>
            <a:cxnLst/>
            <a:rect r="r" b="b" t="t" l="l"/>
            <a:pathLst>
              <a:path h="6013305" w="1093328">
                <a:moveTo>
                  <a:pt x="0" y="0"/>
                </a:moveTo>
                <a:lnTo>
                  <a:pt x="1093328" y="0"/>
                </a:lnTo>
                <a:lnTo>
                  <a:pt x="1093328" y="6013305"/>
                </a:lnTo>
                <a:lnTo>
                  <a:pt x="0" y="6013305"/>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3" id="3"/>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28</a:t>
            </a:r>
          </a:p>
        </p:txBody>
      </p:sp>
      <p:sp>
        <p:nvSpPr>
          <p:cNvPr name="TextBox 4" id="4"/>
          <p:cNvSpPr txBox="true"/>
          <p:nvPr/>
        </p:nvSpPr>
        <p:spPr>
          <a:xfrm rot="0">
            <a:off x="6449496" y="1495521"/>
            <a:ext cx="5389007"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Inter Bold"/>
                <a:ea typeface="Inter Bold"/>
                <a:cs typeface="Inter Bold"/>
                <a:sym typeface="Inter Bold"/>
              </a:rPr>
              <a:t>HARD DECODING</a:t>
            </a:r>
          </a:p>
        </p:txBody>
      </p:sp>
      <p:sp>
        <p:nvSpPr>
          <p:cNvPr name="TextBox 5" id="5"/>
          <p:cNvSpPr txBox="true"/>
          <p:nvPr/>
        </p:nvSpPr>
        <p:spPr>
          <a:xfrm rot="0">
            <a:off x="1578283" y="2742479"/>
            <a:ext cx="15681017" cy="1190625"/>
          </a:xfrm>
          <a:prstGeom prst="rect">
            <a:avLst/>
          </a:prstGeom>
        </p:spPr>
        <p:txBody>
          <a:bodyPr anchor="t" rtlCol="false" tIns="0" lIns="0" bIns="0" rIns="0">
            <a:spAutoFit/>
          </a:bodyPr>
          <a:lstStyle/>
          <a:p>
            <a:pPr algn="just">
              <a:lnSpc>
                <a:spcPts val="3149"/>
              </a:lnSpc>
              <a:spcBef>
                <a:spcPct val="0"/>
              </a:spcBef>
            </a:pPr>
            <a:r>
              <a:rPr lang="en-US" sz="2250">
                <a:solidFill>
                  <a:srgbClr val="000000"/>
                </a:solidFill>
                <a:latin typeface="Inter"/>
                <a:ea typeface="Inter"/>
                <a:cs typeface="Inter"/>
                <a:sym typeface="Inter"/>
              </a:rPr>
              <a:t>Hard decision decoding is a type of decoding technique used in digital communication systems where the receiver makes a firm decision about each received bit — either a 0 or a 1 — before decoding. </a:t>
            </a:r>
            <a:r>
              <a:rPr lang="en-US" sz="2250">
                <a:solidFill>
                  <a:srgbClr val="000000"/>
                </a:solidFill>
                <a:latin typeface="Inter"/>
                <a:ea typeface="Inter"/>
                <a:cs typeface="Inter"/>
                <a:sym typeface="Inter"/>
              </a:rPr>
              <a:t>It discards all signal strength information and just keeps the bit.</a:t>
            </a:r>
          </a:p>
        </p:txBody>
      </p:sp>
      <p:sp>
        <p:nvSpPr>
          <p:cNvPr name="TextBox 6" id="6"/>
          <p:cNvSpPr txBox="true"/>
          <p:nvPr/>
        </p:nvSpPr>
        <p:spPr>
          <a:xfrm rot="0">
            <a:off x="0" y="4369642"/>
            <a:ext cx="10745926" cy="600671"/>
          </a:xfrm>
          <a:prstGeom prst="rect">
            <a:avLst/>
          </a:prstGeom>
        </p:spPr>
        <p:txBody>
          <a:bodyPr anchor="t" rtlCol="false" tIns="0" lIns="0" bIns="0" rIns="0">
            <a:spAutoFit/>
          </a:bodyPr>
          <a:lstStyle/>
          <a:p>
            <a:pPr algn="ctr">
              <a:lnSpc>
                <a:spcPts val="4925"/>
              </a:lnSpc>
              <a:spcBef>
                <a:spcPct val="0"/>
              </a:spcBef>
            </a:pPr>
            <a:r>
              <a:rPr lang="en-US" b="true" sz="3518">
                <a:solidFill>
                  <a:srgbClr val="000000"/>
                </a:solidFill>
                <a:latin typeface="Inter Bold"/>
                <a:ea typeface="Inter Bold"/>
                <a:cs typeface="Inter Bold"/>
                <a:sym typeface="Inter Bold"/>
              </a:rPr>
              <a:t>Why Need New Decision Scheme ? </a:t>
            </a:r>
          </a:p>
        </p:txBody>
      </p:sp>
      <p:sp>
        <p:nvSpPr>
          <p:cNvPr name="TextBox 7" id="7"/>
          <p:cNvSpPr txBox="true"/>
          <p:nvPr/>
        </p:nvSpPr>
        <p:spPr>
          <a:xfrm rot="0">
            <a:off x="2784968" y="5749622"/>
            <a:ext cx="5284698" cy="790575"/>
          </a:xfrm>
          <a:prstGeom prst="rect">
            <a:avLst/>
          </a:prstGeom>
        </p:spPr>
        <p:txBody>
          <a:bodyPr anchor="t" rtlCol="false" tIns="0" lIns="0" bIns="0" rIns="0">
            <a:spAutoFit/>
          </a:bodyPr>
          <a:lstStyle/>
          <a:p>
            <a:pPr algn="l">
              <a:lnSpc>
                <a:spcPts val="3149"/>
              </a:lnSpc>
              <a:spcBef>
                <a:spcPct val="0"/>
              </a:spcBef>
            </a:pPr>
            <a:r>
              <a:rPr lang="en-US" b="true" sz="2250">
                <a:solidFill>
                  <a:srgbClr val="000000"/>
                </a:solidFill>
                <a:latin typeface="Inter Medium"/>
                <a:ea typeface="Inter Medium"/>
                <a:cs typeface="Inter Medium"/>
                <a:sym typeface="Inter Medium"/>
              </a:rPr>
              <a:t>It's used when you prioritize speed and simplicity over accuracy.</a:t>
            </a:r>
          </a:p>
        </p:txBody>
      </p:sp>
      <p:sp>
        <p:nvSpPr>
          <p:cNvPr name="TextBox 8" id="8"/>
          <p:cNvSpPr txBox="true"/>
          <p:nvPr/>
        </p:nvSpPr>
        <p:spPr>
          <a:xfrm rot="0">
            <a:off x="2784968" y="7108414"/>
            <a:ext cx="6107876" cy="1190625"/>
          </a:xfrm>
          <a:prstGeom prst="rect">
            <a:avLst/>
          </a:prstGeom>
        </p:spPr>
        <p:txBody>
          <a:bodyPr anchor="t" rtlCol="false" tIns="0" lIns="0" bIns="0" rIns="0">
            <a:spAutoFit/>
          </a:bodyPr>
          <a:lstStyle/>
          <a:p>
            <a:pPr algn="l">
              <a:lnSpc>
                <a:spcPts val="3149"/>
              </a:lnSpc>
              <a:spcBef>
                <a:spcPct val="0"/>
              </a:spcBef>
            </a:pPr>
            <a:r>
              <a:rPr lang="en-US" b="true" sz="2250">
                <a:solidFill>
                  <a:srgbClr val="000000"/>
                </a:solidFill>
                <a:latin typeface="Inter Medium"/>
                <a:ea typeface="Inter Medium"/>
                <a:cs typeface="Inter Medium"/>
                <a:sym typeface="Inter Medium"/>
              </a:rPr>
              <a:t>But it t</a:t>
            </a:r>
            <a:r>
              <a:rPr lang="en-US" b="true" sz="2250">
                <a:solidFill>
                  <a:srgbClr val="000000"/>
                </a:solidFill>
                <a:latin typeface="Inter Medium"/>
                <a:ea typeface="Inter Medium"/>
                <a:cs typeface="Inter Medium"/>
                <a:sym typeface="Inter Medium"/>
              </a:rPr>
              <a:t>hrows away reliability information i.e. the received noisy message, which is untilised in soft decoing</a:t>
            </a:r>
          </a:p>
        </p:txBody>
      </p:sp>
      <p:grpSp>
        <p:nvGrpSpPr>
          <p:cNvPr name="Group 9" id="9"/>
          <p:cNvGrpSpPr/>
          <p:nvPr/>
        </p:nvGrpSpPr>
        <p:grpSpPr>
          <a:xfrm rot="0">
            <a:off x="1578283" y="5763886"/>
            <a:ext cx="756331" cy="7563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578283" y="7308416"/>
            <a:ext cx="756331" cy="7563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5" id="15"/>
          <p:cNvSpPr txBox="true"/>
          <p:nvPr/>
        </p:nvSpPr>
        <p:spPr>
          <a:xfrm rot="0">
            <a:off x="10314415" y="5095875"/>
            <a:ext cx="6829301" cy="3590925"/>
          </a:xfrm>
          <a:prstGeom prst="rect">
            <a:avLst/>
          </a:prstGeom>
        </p:spPr>
        <p:txBody>
          <a:bodyPr anchor="t" rtlCol="false" tIns="0" lIns="0" bIns="0" rIns="0">
            <a:spAutoFit/>
          </a:bodyPr>
          <a:lstStyle/>
          <a:p>
            <a:pPr algn="l">
              <a:lnSpc>
                <a:spcPts val="3149"/>
              </a:lnSpc>
              <a:spcBef>
                <a:spcPct val="0"/>
              </a:spcBef>
            </a:pPr>
            <a:r>
              <a:rPr lang="en-US" sz="2250">
                <a:solidFill>
                  <a:srgbClr val="000000"/>
                </a:solidFill>
                <a:latin typeface="Inter"/>
                <a:ea typeface="Inter"/>
                <a:cs typeface="Inter"/>
                <a:sym typeface="Inter"/>
              </a:rPr>
              <a:t>S</a:t>
            </a:r>
            <a:r>
              <a:rPr lang="en-US" sz="2250">
                <a:solidFill>
                  <a:srgbClr val="000000"/>
                </a:solidFill>
                <a:latin typeface="Inter"/>
                <a:ea typeface="Inter"/>
                <a:cs typeface="Inter"/>
                <a:sym typeface="Inter"/>
              </a:rPr>
              <a:t>uppose we receive this analog signal:</a:t>
            </a:r>
          </a:p>
          <a:p>
            <a:pPr algn="l">
              <a:lnSpc>
                <a:spcPts val="3149"/>
              </a:lnSpc>
              <a:spcBef>
                <a:spcPct val="0"/>
              </a:spcBef>
            </a:pPr>
            <a:r>
              <a:rPr lang="en-US" sz="2250">
                <a:solidFill>
                  <a:srgbClr val="000000"/>
                </a:solidFill>
                <a:latin typeface="Inter"/>
                <a:ea typeface="Inter"/>
                <a:cs typeface="Inter"/>
                <a:sym typeface="Inter"/>
              </a:rPr>
              <a:t>[0.8, −0.3, 0.9, −0.1]</a:t>
            </a:r>
          </a:p>
          <a:p>
            <a:pPr algn="l">
              <a:lnSpc>
                <a:spcPts val="3149"/>
              </a:lnSpc>
              <a:spcBef>
                <a:spcPct val="0"/>
              </a:spcBef>
            </a:pPr>
          </a:p>
          <a:p>
            <a:pPr algn="l">
              <a:lnSpc>
                <a:spcPts val="3149"/>
              </a:lnSpc>
              <a:spcBef>
                <a:spcPct val="0"/>
              </a:spcBef>
            </a:pPr>
            <a:r>
              <a:rPr lang="en-US" sz="2250">
                <a:solidFill>
                  <a:srgbClr val="000000"/>
                </a:solidFill>
                <a:latin typeface="Inter"/>
                <a:ea typeface="Inter"/>
                <a:cs typeface="Inter"/>
                <a:sym typeface="Inter"/>
              </a:rPr>
              <a:t>You apply a threshold (e.g., 0):</a:t>
            </a:r>
          </a:p>
          <a:p>
            <a:pPr algn="l" marL="485775" indent="-242888" lvl="1">
              <a:lnSpc>
                <a:spcPts val="3149"/>
              </a:lnSpc>
              <a:spcBef>
                <a:spcPct val="0"/>
              </a:spcBef>
              <a:buFont typeface="Arial"/>
              <a:buChar char="•"/>
            </a:pPr>
            <a:r>
              <a:rPr lang="en-US" sz="2250">
                <a:solidFill>
                  <a:srgbClr val="000000"/>
                </a:solidFill>
                <a:latin typeface="Inter"/>
                <a:ea typeface="Inter"/>
                <a:cs typeface="Inter"/>
                <a:sym typeface="Inter"/>
              </a:rPr>
              <a:t>Values &gt; 0 → 0</a:t>
            </a:r>
          </a:p>
          <a:p>
            <a:pPr algn="l" marL="485775" indent="-242888" lvl="1">
              <a:lnSpc>
                <a:spcPts val="3149"/>
              </a:lnSpc>
              <a:spcBef>
                <a:spcPct val="0"/>
              </a:spcBef>
              <a:buFont typeface="Arial"/>
              <a:buChar char="•"/>
            </a:pPr>
            <a:r>
              <a:rPr lang="en-US" sz="2250">
                <a:solidFill>
                  <a:srgbClr val="000000"/>
                </a:solidFill>
                <a:latin typeface="Inter"/>
                <a:ea typeface="Inter"/>
                <a:cs typeface="Inter"/>
                <a:sym typeface="Inter"/>
              </a:rPr>
              <a:t>Values ≤ 0 → 1</a:t>
            </a:r>
          </a:p>
          <a:p>
            <a:pPr algn="l">
              <a:lnSpc>
                <a:spcPts val="3149"/>
              </a:lnSpc>
              <a:spcBef>
                <a:spcPct val="0"/>
              </a:spcBef>
            </a:pPr>
          </a:p>
          <a:p>
            <a:pPr algn="l">
              <a:lnSpc>
                <a:spcPts val="3149"/>
              </a:lnSpc>
              <a:spcBef>
                <a:spcPct val="0"/>
              </a:spcBef>
            </a:pPr>
            <a:r>
              <a:rPr lang="en-US" sz="2250">
                <a:solidFill>
                  <a:srgbClr val="000000"/>
                </a:solidFill>
                <a:latin typeface="Inter"/>
                <a:ea typeface="Inter"/>
                <a:cs typeface="Inter"/>
                <a:sym typeface="Inter"/>
              </a:rPr>
              <a:t>So you get:</a:t>
            </a:r>
          </a:p>
          <a:p>
            <a:pPr algn="l">
              <a:lnSpc>
                <a:spcPts val="3149"/>
              </a:lnSpc>
              <a:spcBef>
                <a:spcPct val="0"/>
              </a:spcBef>
            </a:pPr>
            <a:r>
              <a:rPr lang="en-US" sz="2250">
                <a:solidFill>
                  <a:srgbClr val="000000"/>
                </a:solidFill>
                <a:latin typeface="Inter"/>
                <a:ea typeface="Inter"/>
                <a:cs typeface="Inter"/>
                <a:sym typeface="Inter"/>
              </a:rPr>
              <a:t>[0, 1, 0, 1]</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41021" y="2765230"/>
            <a:ext cx="7118279" cy="5794576"/>
          </a:xfrm>
          <a:custGeom>
            <a:avLst/>
            <a:gdLst/>
            <a:ahLst/>
            <a:cxnLst/>
            <a:rect r="r" b="b" t="t" l="l"/>
            <a:pathLst>
              <a:path h="5794576" w="7118279">
                <a:moveTo>
                  <a:pt x="0" y="0"/>
                </a:moveTo>
                <a:lnTo>
                  <a:pt x="7118279" y="0"/>
                </a:lnTo>
                <a:lnTo>
                  <a:pt x="7118279" y="5794576"/>
                </a:lnTo>
                <a:lnTo>
                  <a:pt x="0" y="5794576"/>
                </a:lnTo>
                <a:lnTo>
                  <a:pt x="0" y="0"/>
                </a:lnTo>
                <a:close/>
              </a:path>
            </a:pathLst>
          </a:custGeom>
          <a:blipFill>
            <a:blip r:embed="rId2"/>
            <a:stretch>
              <a:fillRect l="0" t="0" r="0" b="0"/>
            </a:stretch>
          </a:blipFill>
        </p:spPr>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29</a:t>
            </a:r>
          </a:p>
        </p:txBody>
      </p:sp>
      <p:sp>
        <p:nvSpPr>
          <p:cNvPr name="TextBox 5" id="5"/>
          <p:cNvSpPr txBox="true"/>
          <p:nvPr/>
        </p:nvSpPr>
        <p:spPr>
          <a:xfrm rot="0">
            <a:off x="7418665" y="1476471"/>
            <a:ext cx="3450669" cy="953135"/>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Inter Bold"/>
                <a:ea typeface="Inter Bold"/>
                <a:cs typeface="Inter Bold"/>
                <a:sym typeface="Inter Bold"/>
              </a:rPr>
              <a:t>VN TO CN</a:t>
            </a:r>
          </a:p>
        </p:txBody>
      </p:sp>
      <p:sp>
        <p:nvSpPr>
          <p:cNvPr name="TextBox 6" id="6"/>
          <p:cNvSpPr txBox="true"/>
          <p:nvPr/>
        </p:nvSpPr>
        <p:spPr>
          <a:xfrm rot="0">
            <a:off x="1351144" y="3594100"/>
            <a:ext cx="7792856" cy="3051175"/>
          </a:xfrm>
          <a:prstGeom prst="rect">
            <a:avLst/>
          </a:prstGeom>
        </p:spPr>
        <p:txBody>
          <a:bodyPr anchor="t" rtlCol="false" tIns="0" lIns="0" bIns="0" rIns="0">
            <a:spAutoFit/>
          </a:bodyPr>
          <a:lstStyle/>
          <a:p>
            <a:pPr algn="l" marL="539751" indent="-269876" lvl="1">
              <a:lnSpc>
                <a:spcPts val="3500"/>
              </a:lnSpc>
              <a:buFont typeface="Arial"/>
              <a:buChar char="•"/>
            </a:pPr>
            <a:r>
              <a:rPr lang="en-US" b="true" sz="2500">
                <a:solidFill>
                  <a:srgbClr val="000000"/>
                </a:solidFill>
                <a:latin typeface="Inter Medium"/>
                <a:ea typeface="Inter Medium"/>
                <a:cs typeface="Inter Medium"/>
                <a:sym typeface="Inter Medium"/>
              </a:rPr>
              <a:t>Initially, the received bits from the channel are placed into their respective variable nodes (VNs).</a:t>
            </a:r>
          </a:p>
          <a:p>
            <a:pPr algn="l">
              <a:lnSpc>
                <a:spcPts val="3500"/>
              </a:lnSpc>
            </a:pPr>
            <a:r>
              <a:rPr lang="en-US" b="true" sz="2500">
                <a:solidFill>
                  <a:srgbClr val="000000"/>
                </a:solidFill>
                <a:latin typeface="Inter Medium"/>
                <a:ea typeface="Inter Medium"/>
                <a:cs typeface="Inter Medium"/>
                <a:sym typeface="Inter Medium"/>
              </a:rPr>
              <a:t>   </a:t>
            </a:r>
          </a:p>
          <a:p>
            <a:pPr algn="l">
              <a:lnSpc>
                <a:spcPts val="3500"/>
              </a:lnSpc>
            </a:pPr>
            <a:r>
              <a:rPr lang="en-US" b="true" sz="2500">
                <a:solidFill>
                  <a:srgbClr val="000000"/>
                </a:solidFill>
                <a:latin typeface="Inter Medium"/>
                <a:ea typeface="Inter Medium"/>
                <a:cs typeface="Inter Medium"/>
                <a:sym typeface="Inter Medium"/>
              </a:rPr>
              <a:t>   </a:t>
            </a:r>
            <a:r>
              <a:rPr lang="en-US" b="true" sz="2500">
                <a:solidFill>
                  <a:srgbClr val="000000"/>
                </a:solidFill>
                <a:latin typeface="Inter Medium"/>
                <a:ea typeface="Inter Medium"/>
                <a:cs typeface="Inter Medium"/>
                <a:sym typeface="Inter Medium"/>
              </a:rPr>
              <a:t>As we begin the first iteration:</a:t>
            </a:r>
          </a:p>
          <a:p>
            <a:pPr algn="l" marL="539751" indent="-269876" lvl="1">
              <a:lnSpc>
                <a:spcPts val="3500"/>
              </a:lnSpc>
              <a:buFont typeface="Arial"/>
              <a:buChar char="•"/>
            </a:pPr>
            <a:r>
              <a:rPr lang="en-US" b="true" sz="2500">
                <a:solidFill>
                  <a:srgbClr val="000000"/>
                </a:solidFill>
                <a:latin typeface="Inter Medium"/>
                <a:ea typeface="Inter Medium"/>
                <a:cs typeface="Inter Medium"/>
                <a:sym typeface="Inter Medium"/>
              </a:rPr>
              <a:t> Each VN sends the bit it currently holds to all the check nodes (CNs) it is connected 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14209" y="570535"/>
            <a:ext cx="7285450" cy="9145930"/>
          </a:xfrm>
          <a:custGeom>
            <a:avLst/>
            <a:gdLst/>
            <a:ahLst/>
            <a:cxnLst/>
            <a:rect r="r" b="b" t="t" l="l"/>
            <a:pathLst>
              <a:path h="9145930" w="7285450">
                <a:moveTo>
                  <a:pt x="0" y="0"/>
                </a:moveTo>
                <a:lnTo>
                  <a:pt x="7285450" y="0"/>
                </a:lnTo>
                <a:lnTo>
                  <a:pt x="7285450" y="9145930"/>
                </a:lnTo>
                <a:lnTo>
                  <a:pt x="0" y="9145930"/>
                </a:lnTo>
                <a:lnTo>
                  <a:pt x="0" y="0"/>
                </a:lnTo>
                <a:close/>
              </a:path>
            </a:pathLst>
          </a:custGeom>
          <a:blipFill>
            <a:blip r:embed="rId2"/>
            <a:stretch>
              <a:fillRect l="0" t="-178" r="0" b="-178"/>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78726" y="3112139"/>
            <a:ext cx="6960039" cy="5606344"/>
          </a:xfrm>
          <a:custGeom>
            <a:avLst/>
            <a:gdLst/>
            <a:ahLst/>
            <a:cxnLst/>
            <a:rect r="r" b="b" t="t" l="l"/>
            <a:pathLst>
              <a:path h="5606344" w="6960039">
                <a:moveTo>
                  <a:pt x="0" y="0"/>
                </a:moveTo>
                <a:lnTo>
                  <a:pt x="6960039" y="0"/>
                </a:lnTo>
                <a:lnTo>
                  <a:pt x="6960039" y="5606343"/>
                </a:lnTo>
                <a:lnTo>
                  <a:pt x="0" y="5606343"/>
                </a:lnTo>
                <a:lnTo>
                  <a:pt x="0" y="0"/>
                </a:lnTo>
                <a:close/>
              </a:path>
            </a:pathLst>
          </a:custGeom>
          <a:blipFill>
            <a:blip r:embed="rId2"/>
            <a:stretch>
              <a:fillRect l="0" t="0" r="0" b="0"/>
            </a:stretch>
          </a:blipFill>
        </p:spPr>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30</a:t>
            </a:r>
          </a:p>
        </p:txBody>
      </p:sp>
      <p:sp>
        <p:nvSpPr>
          <p:cNvPr name="TextBox 5" id="5"/>
          <p:cNvSpPr txBox="true"/>
          <p:nvPr/>
        </p:nvSpPr>
        <p:spPr>
          <a:xfrm rot="0">
            <a:off x="7418665" y="1476471"/>
            <a:ext cx="3450669" cy="953135"/>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Inter Bold"/>
                <a:ea typeface="Inter Bold"/>
                <a:cs typeface="Inter Bold"/>
                <a:sym typeface="Inter Bold"/>
              </a:rPr>
              <a:t>CN TO VN</a:t>
            </a:r>
          </a:p>
        </p:txBody>
      </p:sp>
      <p:sp>
        <p:nvSpPr>
          <p:cNvPr name="TextBox 6" id="6"/>
          <p:cNvSpPr txBox="true"/>
          <p:nvPr/>
        </p:nvSpPr>
        <p:spPr>
          <a:xfrm rot="0">
            <a:off x="1662053" y="3306494"/>
            <a:ext cx="7481947" cy="4794250"/>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Inter Medium"/>
                <a:ea typeface="Inter Medium"/>
                <a:cs typeface="Inter Medium"/>
                <a:sym typeface="Inter Medium"/>
              </a:rPr>
              <a:t>At this point, every check node receives bits from all its connected variable nodes — the number of bits corresponds to the CN's degree.</a:t>
            </a:r>
          </a:p>
          <a:p>
            <a:pPr algn="l">
              <a:lnSpc>
                <a:spcPts val="3499"/>
              </a:lnSpc>
            </a:pPr>
          </a:p>
          <a:p>
            <a:pPr algn="l" marL="539748" indent="-269874" lvl="1">
              <a:lnSpc>
                <a:spcPts val="3499"/>
              </a:lnSpc>
              <a:buFont typeface="Arial"/>
              <a:buChar char="•"/>
            </a:pPr>
            <a:r>
              <a:rPr lang="en-US" b="true" sz="2499">
                <a:solidFill>
                  <a:srgbClr val="000000"/>
                </a:solidFill>
                <a:latin typeface="Inter Medium"/>
                <a:ea typeface="Inter Medium"/>
                <a:cs typeface="Inter Medium"/>
                <a:sym typeface="Inter Medium"/>
              </a:rPr>
              <a:t>Now, since each CN enforces a single parity-check (SPC) constraint, for every VN connected to it, the CN computes the XOR of all other incoming bits (excluding the one from that particular VN). This result is then sent back as a message to that VN.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05143" y="3074730"/>
            <a:ext cx="7126059" cy="5606344"/>
          </a:xfrm>
          <a:custGeom>
            <a:avLst/>
            <a:gdLst/>
            <a:ahLst/>
            <a:cxnLst/>
            <a:rect r="r" b="b" t="t" l="l"/>
            <a:pathLst>
              <a:path h="5606344" w="7126059">
                <a:moveTo>
                  <a:pt x="0" y="0"/>
                </a:moveTo>
                <a:lnTo>
                  <a:pt x="7126059" y="0"/>
                </a:lnTo>
                <a:lnTo>
                  <a:pt x="7126059" y="5606343"/>
                </a:lnTo>
                <a:lnTo>
                  <a:pt x="0" y="5606343"/>
                </a:lnTo>
                <a:lnTo>
                  <a:pt x="0" y="0"/>
                </a:lnTo>
                <a:close/>
              </a:path>
            </a:pathLst>
          </a:custGeom>
          <a:blipFill>
            <a:blip r:embed="rId2"/>
            <a:stretch>
              <a:fillRect l="0" t="0" r="0" b="0"/>
            </a:stretch>
          </a:blipFill>
        </p:spPr>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31</a:t>
            </a:r>
          </a:p>
        </p:txBody>
      </p:sp>
      <p:sp>
        <p:nvSpPr>
          <p:cNvPr name="TextBox 5" id="5"/>
          <p:cNvSpPr txBox="true"/>
          <p:nvPr/>
        </p:nvSpPr>
        <p:spPr>
          <a:xfrm rot="0">
            <a:off x="5511224" y="1476471"/>
            <a:ext cx="7265551" cy="953135"/>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Inter Bold"/>
                <a:ea typeface="Inter Bold"/>
                <a:cs typeface="Inter Bold"/>
                <a:sym typeface="Inter Bold"/>
              </a:rPr>
              <a:t>Last Step of Iteration</a:t>
            </a:r>
          </a:p>
        </p:txBody>
      </p:sp>
      <p:sp>
        <p:nvSpPr>
          <p:cNvPr name="TextBox 6" id="6"/>
          <p:cNvSpPr txBox="true"/>
          <p:nvPr/>
        </p:nvSpPr>
        <p:spPr>
          <a:xfrm rot="0">
            <a:off x="1028700" y="3036630"/>
            <a:ext cx="8561390" cy="6108700"/>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Inter Medium"/>
                <a:ea typeface="Inter Medium"/>
                <a:cs typeface="Inter Medium"/>
                <a:sym typeface="Inter Medium"/>
              </a:rPr>
              <a:t>Next, each VN gathers responses from all the check nodes it’s linked to — the count of messages equals the VN’s degree.</a:t>
            </a:r>
          </a:p>
          <a:p>
            <a:pPr algn="l" marL="539748" indent="-269874" lvl="1">
              <a:lnSpc>
                <a:spcPts val="3499"/>
              </a:lnSpc>
              <a:buFont typeface="Arial"/>
              <a:buChar char="•"/>
            </a:pPr>
            <a:r>
              <a:rPr lang="en-US" b="true" sz="2499">
                <a:solidFill>
                  <a:srgbClr val="000000"/>
                </a:solidFill>
                <a:latin typeface="Inter Medium"/>
                <a:ea typeface="Inter Medium"/>
                <a:cs typeface="Inter Medium"/>
                <a:sym typeface="Inter Medium"/>
              </a:rPr>
              <a:t>In the next phase, each VN performs a majority vote among the bits received from CNs, along with the original bit it was initialized with. The result of this vote becomes the VN’s new value. Also, in the case of a tie (equal number of 1’s and 0’s),we are assuming that the variable node decides its value as 0.</a:t>
            </a:r>
          </a:p>
          <a:p>
            <a:pPr algn="l" marL="539748" indent="-269874" lvl="1">
              <a:lnSpc>
                <a:spcPts val="3499"/>
              </a:lnSpc>
              <a:buFont typeface="Arial"/>
              <a:buChar char="•"/>
            </a:pPr>
            <a:r>
              <a:rPr lang="en-US" b="true" sz="2499">
                <a:solidFill>
                  <a:srgbClr val="000000"/>
                </a:solidFill>
                <a:latin typeface="Inter Medium"/>
                <a:ea typeface="Inter Medium"/>
                <a:cs typeface="Inter Medium"/>
                <a:sym typeface="Inter Medium"/>
              </a:rPr>
              <a:t>This iterative process continues either until a maximum number of iterations is reached, or until no further changes occur in current decoded codeword.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49452" y="2028751"/>
            <a:ext cx="11789096" cy="3968498"/>
          </a:xfrm>
          <a:prstGeom prst="rect">
            <a:avLst/>
          </a:prstGeom>
        </p:spPr>
        <p:txBody>
          <a:bodyPr anchor="t" rtlCol="false" tIns="0" lIns="0" bIns="0" rIns="0">
            <a:spAutoFit/>
          </a:bodyPr>
          <a:lstStyle/>
          <a:p>
            <a:pPr algn="ctr">
              <a:lnSpc>
                <a:spcPts val="15938"/>
              </a:lnSpc>
            </a:pPr>
            <a:r>
              <a:rPr lang="en-US" sz="11384" b="true">
                <a:solidFill>
                  <a:srgbClr val="000000"/>
                </a:solidFill>
                <a:latin typeface="Red Hat Display Bold"/>
                <a:ea typeface="Red Hat Display Bold"/>
                <a:cs typeface="Red Hat Display Bold"/>
                <a:sym typeface="Red Hat Display Bold"/>
              </a:rPr>
              <a:t>SOFT DECISION</a:t>
            </a:r>
          </a:p>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DECODING</a:t>
            </a:r>
          </a:p>
        </p:txBody>
      </p:sp>
      <p:grpSp>
        <p:nvGrpSpPr>
          <p:cNvPr name="Group 3" id="3"/>
          <p:cNvGrpSpPr/>
          <p:nvPr/>
        </p:nvGrpSpPr>
        <p:grpSpPr>
          <a:xfrm rot="0">
            <a:off x="16397710" y="1028700"/>
            <a:ext cx="860074" cy="333578"/>
            <a:chOff x="0" y="0"/>
            <a:chExt cx="1146765" cy="444771"/>
          </a:xfrm>
        </p:grpSpPr>
        <p:grpSp>
          <p:nvGrpSpPr>
            <p:cNvPr name="Group 4" id="4"/>
            <p:cNvGrpSpPr/>
            <p:nvPr/>
          </p:nvGrpSpPr>
          <p:grpSpPr>
            <a:xfrm rot="0">
              <a:off x="0" y="0"/>
              <a:ext cx="444771" cy="44477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701994" y="0"/>
              <a:ext cx="444771" cy="4447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5284430" y="7924821"/>
            <a:ext cx="7719139" cy="77191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3" id="13"/>
          <p:cNvSpPr/>
          <p:nvPr/>
        </p:nvSpPr>
        <p:spPr>
          <a:xfrm flipH="false" flipV="false" rot="0">
            <a:off x="8597336" y="5997248"/>
            <a:ext cx="1093328" cy="6013305"/>
          </a:xfrm>
          <a:custGeom>
            <a:avLst/>
            <a:gdLst/>
            <a:ahLst/>
            <a:cxnLst/>
            <a:rect r="r" b="b" t="t" l="l"/>
            <a:pathLst>
              <a:path h="6013305" w="1093328">
                <a:moveTo>
                  <a:pt x="0" y="0"/>
                </a:moveTo>
                <a:lnTo>
                  <a:pt x="1093328" y="0"/>
                </a:lnTo>
                <a:lnTo>
                  <a:pt x="1093328" y="6013305"/>
                </a:lnTo>
                <a:lnTo>
                  <a:pt x="0" y="6013305"/>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3" id="3"/>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33</a:t>
            </a:r>
          </a:p>
        </p:txBody>
      </p:sp>
      <p:sp>
        <p:nvSpPr>
          <p:cNvPr name="TextBox 4" id="4"/>
          <p:cNvSpPr txBox="true"/>
          <p:nvPr/>
        </p:nvSpPr>
        <p:spPr>
          <a:xfrm rot="0">
            <a:off x="4903515" y="1495521"/>
            <a:ext cx="8480971"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Inter Bold"/>
                <a:ea typeface="Inter Bold"/>
                <a:cs typeface="Inter Bold"/>
                <a:sym typeface="Inter Bold"/>
              </a:rPr>
              <a:t>SOFT DECISION DECODING</a:t>
            </a:r>
          </a:p>
        </p:txBody>
      </p:sp>
      <p:sp>
        <p:nvSpPr>
          <p:cNvPr name="TextBox 5" id="5"/>
          <p:cNvSpPr txBox="true"/>
          <p:nvPr/>
        </p:nvSpPr>
        <p:spPr>
          <a:xfrm rot="0">
            <a:off x="1578283" y="2742479"/>
            <a:ext cx="15681017" cy="790629"/>
          </a:xfrm>
          <a:prstGeom prst="rect">
            <a:avLst/>
          </a:prstGeom>
        </p:spPr>
        <p:txBody>
          <a:bodyPr anchor="t" rtlCol="false" tIns="0" lIns="0" bIns="0" rIns="0">
            <a:spAutoFit/>
          </a:bodyPr>
          <a:lstStyle/>
          <a:p>
            <a:pPr algn="just">
              <a:lnSpc>
                <a:spcPts val="3149"/>
              </a:lnSpc>
              <a:spcBef>
                <a:spcPct val="0"/>
              </a:spcBef>
            </a:pPr>
            <a:r>
              <a:rPr lang="en-US" sz="2250">
                <a:solidFill>
                  <a:srgbClr val="000000"/>
                </a:solidFill>
                <a:latin typeface="Inter"/>
                <a:ea typeface="Inter"/>
                <a:cs typeface="Inter"/>
                <a:sym typeface="Inter"/>
              </a:rPr>
              <a:t>Soft decoding is a technique used in digital communications to improve the accuracy of received data by considering the confidence level of each bit, rather than making a simple binary decision</a:t>
            </a:r>
          </a:p>
        </p:txBody>
      </p:sp>
      <p:sp>
        <p:nvSpPr>
          <p:cNvPr name="TextBox 6" id="6"/>
          <p:cNvSpPr txBox="true"/>
          <p:nvPr/>
        </p:nvSpPr>
        <p:spPr>
          <a:xfrm rot="0">
            <a:off x="0" y="3950120"/>
            <a:ext cx="10745926" cy="600671"/>
          </a:xfrm>
          <a:prstGeom prst="rect">
            <a:avLst/>
          </a:prstGeom>
        </p:spPr>
        <p:txBody>
          <a:bodyPr anchor="t" rtlCol="false" tIns="0" lIns="0" bIns="0" rIns="0">
            <a:spAutoFit/>
          </a:bodyPr>
          <a:lstStyle/>
          <a:p>
            <a:pPr algn="ctr">
              <a:lnSpc>
                <a:spcPts val="4925"/>
              </a:lnSpc>
              <a:spcBef>
                <a:spcPct val="0"/>
              </a:spcBef>
            </a:pPr>
            <a:r>
              <a:rPr lang="en-US" b="true" sz="3518">
                <a:solidFill>
                  <a:srgbClr val="000000"/>
                </a:solidFill>
                <a:latin typeface="Inter Bold"/>
                <a:ea typeface="Inter Bold"/>
                <a:cs typeface="Inter Bold"/>
                <a:sym typeface="Inter Bold"/>
              </a:rPr>
              <a:t>Why Need New Decision Scheme ? </a:t>
            </a:r>
          </a:p>
        </p:txBody>
      </p:sp>
      <p:sp>
        <p:nvSpPr>
          <p:cNvPr name="TextBox 7" id="7"/>
          <p:cNvSpPr txBox="true"/>
          <p:nvPr/>
        </p:nvSpPr>
        <p:spPr>
          <a:xfrm rot="0">
            <a:off x="2907509" y="5095875"/>
            <a:ext cx="5284698" cy="2390775"/>
          </a:xfrm>
          <a:prstGeom prst="rect">
            <a:avLst/>
          </a:prstGeom>
        </p:spPr>
        <p:txBody>
          <a:bodyPr anchor="t" rtlCol="false" tIns="0" lIns="0" bIns="0" rIns="0">
            <a:spAutoFit/>
          </a:bodyPr>
          <a:lstStyle/>
          <a:p>
            <a:pPr algn="l">
              <a:lnSpc>
                <a:spcPts val="3149"/>
              </a:lnSpc>
              <a:spcBef>
                <a:spcPct val="0"/>
              </a:spcBef>
            </a:pPr>
            <a:r>
              <a:rPr lang="en-US" b="true" sz="2250">
                <a:solidFill>
                  <a:srgbClr val="000000"/>
                </a:solidFill>
                <a:latin typeface="Inter Medium"/>
                <a:ea typeface="Inter Medium"/>
                <a:cs typeface="Inter Medium"/>
                <a:sym typeface="Inter Medium"/>
              </a:rPr>
              <a:t>In traditional hard decision decoding, the receiver interprets incoming signals strictly as binary values '0' or '1' based on a fixed threshold. This approach doesn't account for the reliability of the received bits.</a:t>
            </a:r>
          </a:p>
        </p:txBody>
      </p:sp>
      <p:sp>
        <p:nvSpPr>
          <p:cNvPr name="TextBox 8" id="8"/>
          <p:cNvSpPr txBox="true"/>
          <p:nvPr/>
        </p:nvSpPr>
        <p:spPr>
          <a:xfrm rot="0">
            <a:off x="2784968" y="8017122"/>
            <a:ext cx="6107876" cy="1190625"/>
          </a:xfrm>
          <a:prstGeom prst="rect">
            <a:avLst/>
          </a:prstGeom>
        </p:spPr>
        <p:txBody>
          <a:bodyPr anchor="t" rtlCol="false" tIns="0" lIns="0" bIns="0" rIns="0">
            <a:spAutoFit/>
          </a:bodyPr>
          <a:lstStyle/>
          <a:p>
            <a:pPr algn="l">
              <a:lnSpc>
                <a:spcPts val="3149"/>
              </a:lnSpc>
              <a:spcBef>
                <a:spcPct val="0"/>
              </a:spcBef>
            </a:pPr>
            <a:r>
              <a:rPr lang="en-US" b="true" sz="2250">
                <a:solidFill>
                  <a:srgbClr val="000000"/>
                </a:solidFill>
                <a:latin typeface="Inter Medium"/>
                <a:ea typeface="Inter Medium"/>
                <a:cs typeface="Inter Medium"/>
                <a:sym typeface="Inter Medium"/>
              </a:rPr>
              <a:t>Soft decoding, on the other hand, assigns a confidence level to each bit, often represented as a Log-Likelihood Ratio (LLR).</a:t>
            </a:r>
          </a:p>
        </p:txBody>
      </p:sp>
      <p:grpSp>
        <p:nvGrpSpPr>
          <p:cNvPr name="Group 9" id="9"/>
          <p:cNvGrpSpPr/>
          <p:nvPr/>
        </p:nvGrpSpPr>
        <p:grpSpPr>
          <a:xfrm rot="0">
            <a:off x="1578283" y="5763886"/>
            <a:ext cx="756331" cy="7563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578283" y="8217124"/>
            <a:ext cx="756331" cy="7563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5" id="15"/>
          <p:cNvSpPr txBox="true"/>
          <p:nvPr/>
        </p:nvSpPr>
        <p:spPr>
          <a:xfrm rot="0">
            <a:off x="10429999" y="5251039"/>
            <a:ext cx="6829301" cy="3190875"/>
          </a:xfrm>
          <a:prstGeom prst="rect">
            <a:avLst/>
          </a:prstGeom>
        </p:spPr>
        <p:txBody>
          <a:bodyPr anchor="t" rtlCol="false" tIns="0" lIns="0" bIns="0" rIns="0">
            <a:spAutoFit/>
          </a:bodyPr>
          <a:lstStyle/>
          <a:p>
            <a:pPr algn="l">
              <a:lnSpc>
                <a:spcPts val="3149"/>
              </a:lnSpc>
              <a:spcBef>
                <a:spcPct val="0"/>
              </a:spcBef>
            </a:pPr>
            <a:r>
              <a:rPr lang="en-US" sz="2250">
                <a:solidFill>
                  <a:srgbClr val="000000"/>
                </a:solidFill>
                <a:latin typeface="Inter"/>
                <a:ea typeface="Inter"/>
                <a:cs typeface="Inter"/>
                <a:sym typeface="Inter"/>
              </a:rPr>
              <a:t>Imagine receiving a signal that's supposed to represent a binary '0', but due to noise, the signal's amplitude is slightly off. In hard decoding, if the amplitude crosses the threshold, it might be incorrectly interpreted as a '1'. Soft decoding, however, would assess the amplitude's proximity to the expected value and might still correctly interpret it as a '0' based on its confidence level.</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59177" y="4855839"/>
            <a:ext cx="10178097" cy="4766430"/>
          </a:xfrm>
          <a:custGeom>
            <a:avLst/>
            <a:gdLst/>
            <a:ahLst/>
            <a:cxnLst/>
            <a:rect r="r" b="b" t="t" l="l"/>
            <a:pathLst>
              <a:path h="4766430" w="10178097">
                <a:moveTo>
                  <a:pt x="0" y="0"/>
                </a:moveTo>
                <a:lnTo>
                  <a:pt x="10178097" y="0"/>
                </a:lnTo>
                <a:lnTo>
                  <a:pt x="10178097" y="4766430"/>
                </a:lnTo>
                <a:lnTo>
                  <a:pt x="0" y="4766430"/>
                </a:lnTo>
                <a:lnTo>
                  <a:pt x="0" y="0"/>
                </a:lnTo>
                <a:close/>
              </a:path>
            </a:pathLst>
          </a:custGeom>
          <a:blipFill>
            <a:blip r:embed="rId2"/>
            <a:stretch>
              <a:fillRect l="0" t="0" r="0" b="0"/>
            </a:stretch>
          </a:blipFill>
        </p:spPr>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5837476"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34</a:t>
            </a:r>
          </a:p>
        </p:txBody>
      </p:sp>
      <p:sp>
        <p:nvSpPr>
          <p:cNvPr name="TextBox 5" id="5"/>
          <p:cNvSpPr txBox="true"/>
          <p:nvPr/>
        </p:nvSpPr>
        <p:spPr>
          <a:xfrm rot="0">
            <a:off x="1173324" y="1495521"/>
            <a:ext cx="15941353"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Inter Bold"/>
                <a:ea typeface="Inter Bold"/>
                <a:cs typeface="Inter Bold"/>
                <a:sym typeface="Inter Bold"/>
              </a:rPr>
              <a:t>SOFT DECISION DECODING - MIN SUM ALGORITHM</a:t>
            </a:r>
          </a:p>
        </p:txBody>
      </p:sp>
      <p:sp>
        <p:nvSpPr>
          <p:cNvPr name="TextBox 6" id="6"/>
          <p:cNvSpPr txBox="true"/>
          <p:nvPr/>
        </p:nvSpPr>
        <p:spPr>
          <a:xfrm rot="0">
            <a:off x="1578283" y="2742479"/>
            <a:ext cx="15681017" cy="1590675"/>
          </a:xfrm>
          <a:prstGeom prst="rect">
            <a:avLst/>
          </a:prstGeom>
        </p:spPr>
        <p:txBody>
          <a:bodyPr anchor="t" rtlCol="false" tIns="0" lIns="0" bIns="0" rIns="0">
            <a:spAutoFit/>
          </a:bodyPr>
          <a:lstStyle/>
          <a:p>
            <a:pPr algn="just">
              <a:lnSpc>
                <a:spcPts val="3149"/>
              </a:lnSpc>
              <a:spcBef>
                <a:spcPct val="0"/>
              </a:spcBef>
            </a:pPr>
            <a:r>
              <a:rPr lang="en-US" sz="2250">
                <a:solidFill>
                  <a:srgbClr val="000000"/>
                </a:solidFill>
                <a:latin typeface="Inter"/>
                <a:ea typeface="Inter"/>
                <a:cs typeface="Inter"/>
                <a:sym typeface="Inter"/>
              </a:rPr>
              <a:t>The Min-Sum Algorithm works on the Tanner graph by passing messages between variable and check nodes. To reduce computational complexity, it replaces the mathematically heavy operations—like hyperbolic tangent functions—with a much simpler rule: it takes the minimum of the absolute incoming messages and multiplies their signs.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84968" y="5029058"/>
            <a:ext cx="4631069" cy="1265726"/>
          </a:xfrm>
          <a:custGeom>
            <a:avLst/>
            <a:gdLst/>
            <a:ahLst/>
            <a:cxnLst/>
            <a:rect r="r" b="b" t="t" l="l"/>
            <a:pathLst>
              <a:path h="1265726" w="4631069">
                <a:moveTo>
                  <a:pt x="0" y="0"/>
                </a:moveTo>
                <a:lnTo>
                  <a:pt x="4631069" y="0"/>
                </a:lnTo>
                <a:lnTo>
                  <a:pt x="4631069" y="1265726"/>
                </a:lnTo>
                <a:lnTo>
                  <a:pt x="0" y="1265726"/>
                </a:lnTo>
                <a:lnTo>
                  <a:pt x="0" y="0"/>
                </a:lnTo>
                <a:close/>
              </a:path>
            </a:pathLst>
          </a:custGeom>
          <a:blipFill>
            <a:blip r:embed="rId2"/>
            <a:stretch>
              <a:fillRect l="0" t="0" r="0" b="0"/>
            </a:stretch>
          </a:blipFill>
        </p:spPr>
      </p:sp>
      <p:sp>
        <p:nvSpPr>
          <p:cNvPr name="Freeform 3" id="3"/>
          <p:cNvSpPr/>
          <p:nvPr/>
        </p:nvSpPr>
        <p:spPr>
          <a:xfrm flipH="false" flipV="false" rot="0">
            <a:off x="1807539" y="7269510"/>
            <a:ext cx="1963498" cy="894483"/>
          </a:xfrm>
          <a:custGeom>
            <a:avLst/>
            <a:gdLst/>
            <a:ahLst/>
            <a:cxnLst/>
            <a:rect r="r" b="b" t="t" l="l"/>
            <a:pathLst>
              <a:path h="894483" w="1963498">
                <a:moveTo>
                  <a:pt x="0" y="0"/>
                </a:moveTo>
                <a:lnTo>
                  <a:pt x="1963498" y="0"/>
                </a:lnTo>
                <a:lnTo>
                  <a:pt x="1963498" y="894482"/>
                </a:lnTo>
                <a:lnTo>
                  <a:pt x="0" y="894482"/>
                </a:lnTo>
                <a:lnTo>
                  <a:pt x="0" y="0"/>
                </a:lnTo>
                <a:close/>
              </a:path>
            </a:pathLst>
          </a:custGeom>
          <a:blipFill>
            <a:blip r:embed="rId3"/>
            <a:stretch>
              <a:fillRect l="0" t="0" r="0" b="0"/>
            </a:stretch>
          </a:blipFill>
        </p:spPr>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5" id="5"/>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35</a:t>
            </a:r>
          </a:p>
        </p:txBody>
      </p:sp>
      <p:sp>
        <p:nvSpPr>
          <p:cNvPr name="TextBox 6" id="6"/>
          <p:cNvSpPr txBox="true"/>
          <p:nvPr/>
        </p:nvSpPr>
        <p:spPr>
          <a:xfrm rot="0">
            <a:off x="1173420" y="1495521"/>
            <a:ext cx="15941160"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Inter Bold"/>
                <a:ea typeface="Inter Bold"/>
                <a:cs typeface="Inter Bold"/>
                <a:sym typeface="Inter Bold"/>
              </a:rPr>
              <a:t>SOFT DECISION DECODING - MIN SUM ALGORITHM</a:t>
            </a:r>
          </a:p>
        </p:txBody>
      </p:sp>
      <p:sp>
        <p:nvSpPr>
          <p:cNvPr name="TextBox 7" id="7"/>
          <p:cNvSpPr txBox="true"/>
          <p:nvPr/>
        </p:nvSpPr>
        <p:spPr>
          <a:xfrm rot="0">
            <a:off x="3771037" y="2511523"/>
            <a:ext cx="10745926" cy="596430"/>
          </a:xfrm>
          <a:prstGeom prst="rect">
            <a:avLst/>
          </a:prstGeom>
        </p:spPr>
        <p:txBody>
          <a:bodyPr anchor="t" rtlCol="false" tIns="0" lIns="0" bIns="0" rIns="0">
            <a:spAutoFit/>
          </a:bodyPr>
          <a:lstStyle/>
          <a:p>
            <a:pPr algn="ctr">
              <a:lnSpc>
                <a:spcPts val="4925"/>
              </a:lnSpc>
              <a:spcBef>
                <a:spcPct val="0"/>
              </a:spcBef>
            </a:pPr>
            <a:r>
              <a:rPr lang="en-US" b="true" sz="3518">
                <a:solidFill>
                  <a:srgbClr val="000000"/>
                </a:solidFill>
                <a:latin typeface="Inter Bold"/>
                <a:ea typeface="Inter Bold"/>
                <a:cs typeface="Inter Bold"/>
                <a:sym typeface="Inter Bold"/>
              </a:rPr>
              <a:t>Algorithmic Approach </a:t>
            </a:r>
          </a:p>
        </p:txBody>
      </p:sp>
      <p:sp>
        <p:nvSpPr>
          <p:cNvPr name="TextBox 8" id="8"/>
          <p:cNvSpPr txBox="true"/>
          <p:nvPr/>
        </p:nvSpPr>
        <p:spPr>
          <a:xfrm rot="0">
            <a:off x="903461" y="3674899"/>
            <a:ext cx="2962721" cy="412750"/>
          </a:xfrm>
          <a:prstGeom prst="rect">
            <a:avLst/>
          </a:prstGeom>
        </p:spPr>
        <p:txBody>
          <a:bodyPr anchor="t" rtlCol="false" tIns="0" lIns="0" bIns="0" rIns="0">
            <a:spAutoFit/>
          </a:bodyPr>
          <a:lstStyle/>
          <a:p>
            <a:pPr algn="ctr" marL="539748" indent="-269874" lvl="1">
              <a:lnSpc>
                <a:spcPts val="3499"/>
              </a:lnSpc>
              <a:buFont typeface="Arial"/>
              <a:buChar char="•"/>
            </a:pPr>
            <a:r>
              <a:rPr lang="en-US" b="true" sz="2499">
                <a:solidFill>
                  <a:srgbClr val="000000"/>
                </a:solidFill>
                <a:latin typeface="Inter Bold"/>
                <a:ea typeface="Inter Bold"/>
                <a:cs typeface="Inter Bold"/>
                <a:sym typeface="Inter Bold"/>
              </a:rPr>
              <a:t>INITIALIZATION</a:t>
            </a:r>
          </a:p>
        </p:txBody>
      </p:sp>
      <p:sp>
        <p:nvSpPr>
          <p:cNvPr name="TextBox 9" id="9"/>
          <p:cNvSpPr txBox="true"/>
          <p:nvPr/>
        </p:nvSpPr>
        <p:spPr>
          <a:xfrm rot="0">
            <a:off x="1702945" y="4305158"/>
            <a:ext cx="15411731" cy="390552"/>
          </a:xfrm>
          <a:prstGeom prst="rect">
            <a:avLst/>
          </a:prstGeom>
        </p:spPr>
        <p:txBody>
          <a:bodyPr anchor="t" rtlCol="false" tIns="0" lIns="0" bIns="0" rIns="0">
            <a:spAutoFit/>
          </a:bodyPr>
          <a:lstStyle/>
          <a:p>
            <a:pPr algn="l">
              <a:lnSpc>
                <a:spcPts val="3149"/>
              </a:lnSpc>
              <a:spcBef>
                <a:spcPct val="0"/>
              </a:spcBef>
            </a:pPr>
            <a:r>
              <a:rPr lang="en-US" b="true" sz="2250">
                <a:solidFill>
                  <a:srgbClr val="000000"/>
                </a:solidFill>
                <a:latin typeface="Inter Medium"/>
                <a:ea typeface="Inter Medium"/>
                <a:cs typeface="Inter Medium"/>
                <a:sym typeface="Inter Medium"/>
              </a:rPr>
              <a:t>Each received bit y</a:t>
            </a:r>
            <a:r>
              <a:rPr lang="en-US" b="true" sz="2250">
                <a:solidFill>
                  <a:srgbClr val="000000"/>
                </a:solidFill>
                <a:latin typeface="Inter Medium"/>
                <a:ea typeface="Inter Medium"/>
                <a:cs typeface="Inter Medium"/>
                <a:sym typeface="Inter Medium"/>
              </a:rPr>
              <a:t>i</a:t>
            </a:r>
            <a:r>
              <a:rPr lang="en-US" b="true" sz="2250">
                <a:solidFill>
                  <a:srgbClr val="000000"/>
                </a:solidFill>
                <a:latin typeface="Inter Medium"/>
                <a:ea typeface="Inter Medium"/>
                <a:cs typeface="Inter Medium"/>
                <a:sym typeface="Inter Medium"/>
              </a:rPr>
              <a:t>​ from the channel (e.g., BPSK over AWGN) is converted into a channel LLR:</a:t>
            </a:r>
          </a:p>
        </p:txBody>
      </p:sp>
      <p:sp>
        <p:nvSpPr>
          <p:cNvPr name="TextBox 10" id="10"/>
          <p:cNvSpPr txBox="true"/>
          <p:nvPr/>
        </p:nvSpPr>
        <p:spPr>
          <a:xfrm rot="0">
            <a:off x="8412675" y="5004696"/>
            <a:ext cx="8150000" cy="1190625"/>
          </a:xfrm>
          <a:prstGeom prst="rect">
            <a:avLst/>
          </a:prstGeom>
        </p:spPr>
        <p:txBody>
          <a:bodyPr anchor="t" rtlCol="false" tIns="0" lIns="0" bIns="0" rIns="0">
            <a:spAutoFit/>
          </a:bodyPr>
          <a:lstStyle/>
          <a:p>
            <a:pPr algn="l">
              <a:lnSpc>
                <a:spcPts val="3149"/>
              </a:lnSpc>
              <a:spcBef>
                <a:spcPct val="0"/>
              </a:spcBef>
            </a:pPr>
            <a:r>
              <a:rPr lang="en-US" sz="2250">
                <a:solidFill>
                  <a:srgbClr val="000000"/>
                </a:solidFill>
                <a:latin typeface="Inter"/>
                <a:ea typeface="Inter"/>
                <a:cs typeface="Inter"/>
                <a:sym typeface="Inter"/>
              </a:rPr>
              <a:t>Where:</a:t>
            </a:r>
          </a:p>
          <a:p>
            <a:pPr algn="l">
              <a:lnSpc>
                <a:spcPts val="3149"/>
              </a:lnSpc>
              <a:spcBef>
                <a:spcPct val="0"/>
              </a:spcBef>
            </a:pPr>
            <a:r>
              <a:rPr lang="en-US" sz="2250">
                <a:solidFill>
                  <a:srgbClr val="000000"/>
                </a:solidFill>
                <a:latin typeface="Inter"/>
                <a:ea typeface="Inter"/>
                <a:cs typeface="Inter"/>
                <a:sym typeface="Inter"/>
              </a:rPr>
              <a:t>y</a:t>
            </a:r>
            <a:r>
              <a:rPr lang="en-US" sz="2250">
                <a:solidFill>
                  <a:srgbClr val="000000"/>
                </a:solidFill>
                <a:latin typeface="Inter"/>
                <a:ea typeface="Inter"/>
                <a:cs typeface="Inter"/>
                <a:sym typeface="Inter"/>
              </a:rPr>
              <a:t>i</a:t>
            </a:r>
            <a:r>
              <a:rPr lang="en-US" sz="2250">
                <a:solidFill>
                  <a:srgbClr val="000000"/>
                </a:solidFill>
                <a:latin typeface="Inter"/>
                <a:ea typeface="Inter"/>
                <a:cs typeface="Inter"/>
                <a:sym typeface="Inter"/>
              </a:rPr>
              <a:t>  : Received value (e.g., +1 or −1 with noise)</a:t>
            </a:r>
          </a:p>
          <a:p>
            <a:pPr algn="l">
              <a:lnSpc>
                <a:spcPts val="3149"/>
              </a:lnSpc>
              <a:spcBef>
                <a:spcPct val="0"/>
              </a:spcBef>
            </a:pPr>
            <a:r>
              <a:rPr lang="en-US" sz="2250">
                <a:solidFill>
                  <a:srgbClr val="000000"/>
                </a:solidFill>
                <a:latin typeface="Inter"/>
                <a:ea typeface="Inter"/>
                <a:cs typeface="Inter"/>
                <a:sym typeface="Inter"/>
              </a:rPr>
              <a:t>σ</a:t>
            </a:r>
            <a:r>
              <a:rPr lang="en-US" sz="2250">
                <a:solidFill>
                  <a:srgbClr val="000000"/>
                </a:solidFill>
                <a:latin typeface="Inter"/>
                <a:ea typeface="Inter"/>
                <a:cs typeface="Inter"/>
                <a:sym typeface="Inter"/>
              </a:rPr>
              <a:t>2</a:t>
            </a:r>
            <a:r>
              <a:rPr lang="en-US" sz="2250">
                <a:solidFill>
                  <a:srgbClr val="000000"/>
                </a:solidFill>
                <a:latin typeface="Inter"/>
                <a:ea typeface="Inter"/>
                <a:cs typeface="Inter"/>
                <a:sym typeface="Inter"/>
              </a:rPr>
              <a:t> : Noise variance</a:t>
            </a:r>
          </a:p>
        </p:txBody>
      </p:sp>
      <p:sp>
        <p:nvSpPr>
          <p:cNvPr name="TextBox 11" id="11"/>
          <p:cNvSpPr txBox="true"/>
          <p:nvPr/>
        </p:nvSpPr>
        <p:spPr>
          <a:xfrm rot="0">
            <a:off x="1702945" y="6580534"/>
            <a:ext cx="15411731" cy="390525"/>
          </a:xfrm>
          <a:prstGeom prst="rect">
            <a:avLst/>
          </a:prstGeom>
        </p:spPr>
        <p:txBody>
          <a:bodyPr anchor="t" rtlCol="false" tIns="0" lIns="0" bIns="0" rIns="0">
            <a:spAutoFit/>
          </a:bodyPr>
          <a:lstStyle/>
          <a:p>
            <a:pPr algn="l">
              <a:lnSpc>
                <a:spcPts val="3149"/>
              </a:lnSpc>
              <a:spcBef>
                <a:spcPct val="0"/>
              </a:spcBef>
            </a:pPr>
            <a:r>
              <a:rPr lang="en-US" sz="2250">
                <a:solidFill>
                  <a:srgbClr val="000000"/>
                </a:solidFill>
                <a:latin typeface="Inter"/>
                <a:ea typeface="Inter"/>
                <a:cs typeface="Inter"/>
                <a:sym typeface="Inter"/>
              </a:rPr>
              <a:t>Then initialize</a:t>
            </a:r>
          </a:p>
        </p:txBody>
      </p:sp>
      <p:sp>
        <p:nvSpPr>
          <p:cNvPr name="TextBox 12" id="12"/>
          <p:cNvSpPr txBox="true"/>
          <p:nvPr/>
        </p:nvSpPr>
        <p:spPr>
          <a:xfrm rot="0">
            <a:off x="4489198" y="7497676"/>
            <a:ext cx="11001781" cy="390552"/>
          </a:xfrm>
          <a:prstGeom prst="rect">
            <a:avLst/>
          </a:prstGeom>
        </p:spPr>
        <p:txBody>
          <a:bodyPr anchor="t" rtlCol="false" tIns="0" lIns="0" bIns="0" rIns="0">
            <a:spAutoFit/>
          </a:bodyPr>
          <a:lstStyle/>
          <a:p>
            <a:pPr algn="ctr">
              <a:lnSpc>
                <a:spcPts val="3149"/>
              </a:lnSpc>
              <a:spcBef>
                <a:spcPct val="0"/>
              </a:spcBef>
            </a:pPr>
            <a:r>
              <a:rPr lang="en-US" sz="2250">
                <a:solidFill>
                  <a:srgbClr val="000000"/>
                </a:solidFill>
                <a:latin typeface="Inter"/>
                <a:ea typeface="Inter"/>
                <a:cs typeface="Inter"/>
                <a:sym typeface="Inter"/>
              </a:rPr>
              <a:t>This is the message sent from variable node i to check node j in the first iteration.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3324" y="6553200"/>
            <a:ext cx="6833737" cy="1375290"/>
          </a:xfrm>
          <a:custGeom>
            <a:avLst/>
            <a:gdLst/>
            <a:ahLst/>
            <a:cxnLst/>
            <a:rect r="r" b="b" t="t" l="l"/>
            <a:pathLst>
              <a:path h="1375290" w="6833737">
                <a:moveTo>
                  <a:pt x="0" y="0"/>
                </a:moveTo>
                <a:lnTo>
                  <a:pt x="6833737" y="0"/>
                </a:lnTo>
                <a:lnTo>
                  <a:pt x="6833737" y="1375290"/>
                </a:lnTo>
                <a:lnTo>
                  <a:pt x="0" y="1375290"/>
                </a:lnTo>
                <a:lnTo>
                  <a:pt x="0" y="0"/>
                </a:lnTo>
                <a:close/>
              </a:path>
            </a:pathLst>
          </a:custGeom>
          <a:blipFill>
            <a:blip r:embed="rId2"/>
            <a:stretch>
              <a:fillRect l="0" t="0" r="0" b="0"/>
            </a:stretch>
          </a:blipFill>
        </p:spPr>
      </p:sp>
      <p:sp>
        <p:nvSpPr>
          <p:cNvPr name="Freeform 3" id="3"/>
          <p:cNvSpPr/>
          <p:nvPr/>
        </p:nvSpPr>
        <p:spPr>
          <a:xfrm flipH="false" flipV="false" rot="0">
            <a:off x="9665346" y="6371522"/>
            <a:ext cx="4666918" cy="1495807"/>
          </a:xfrm>
          <a:custGeom>
            <a:avLst/>
            <a:gdLst/>
            <a:ahLst/>
            <a:cxnLst/>
            <a:rect r="r" b="b" t="t" l="l"/>
            <a:pathLst>
              <a:path h="1495807" w="4666918">
                <a:moveTo>
                  <a:pt x="0" y="0"/>
                </a:moveTo>
                <a:lnTo>
                  <a:pt x="4666918" y="0"/>
                </a:lnTo>
                <a:lnTo>
                  <a:pt x="4666918" y="1495807"/>
                </a:lnTo>
                <a:lnTo>
                  <a:pt x="0" y="1495807"/>
                </a:lnTo>
                <a:lnTo>
                  <a:pt x="0" y="0"/>
                </a:lnTo>
                <a:close/>
              </a:path>
            </a:pathLst>
          </a:custGeom>
          <a:blipFill>
            <a:blip r:embed="rId3"/>
            <a:stretch>
              <a:fillRect l="0" t="0" r="0" b="0"/>
            </a:stretch>
          </a:blipFill>
        </p:spPr>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5" id="5"/>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36</a:t>
            </a:r>
          </a:p>
        </p:txBody>
      </p:sp>
      <p:sp>
        <p:nvSpPr>
          <p:cNvPr name="TextBox 6" id="6"/>
          <p:cNvSpPr txBox="true"/>
          <p:nvPr/>
        </p:nvSpPr>
        <p:spPr>
          <a:xfrm rot="0">
            <a:off x="1173324" y="1495521"/>
            <a:ext cx="15941353"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Inter Bold"/>
                <a:ea typeface="Inter Bold"/>
                <a:cs typeface="Inter Bold"/>
                <a:sym typeface="Inter Bold"/>
              </a:rPr>
              <a:t>SOFT DECISION DECODING - MIN SUM ALGORITHM</a:t>
            </a:r>
          </a:p>
        </p:txBody>
      </p:sp>
      <p:sp>
        <p:nvSpPr>
          <p:cNvPr name="TextBox 7" id="7"/>
          <p:cNvSpPr txBox="true"/>
          <p:nvPr/>
        </p:nvSpPr>
        <p:spPr>
          <a:xfrm rot="0">
            <a:off x="3771037" y="2511523"/>
            <a:ext cx="10745926" cy="596430"/>
          </a:xfrm>
          <a:prstGeom prst="rect">
            <a:avLst/>
          </a:prstGeom>
        </p:spPr>
        <p:txBody>
          <a:bodyPr anchor="t" rtlCol="false" tIns="0" lIns="0" bIns="0" rIns="0">
            <a:spAutoFit/>
          </a:bodyPr>
          <a:lstStyle/>
          <a:p>
            <a:pPr algn="ctr">
              <a:lnSpc>
                <a:spcPts val="4925"/>
              </a:lnSpc>
              <a:spcBef>
                <a:spcPct val="0"/>
              </a:spcBef>
            </a:pPr>
            <a:r>
              <a:rPr lang="en-US" b="true" sz="3518">
                <a:solidFill>
                  <a:srgbClr val="000000"/>
                </a:solidFill>
                <a:latin typeface="Inter Bold"/>
                <a:ea typeface="Inter Bold"/>
                <a:cs typeface="Inter Bold"/>
                <a:sym typeface="Inter Bold"/>
              </a:rPr>
              <a:t>Algorithmic Approach </a:t>
            </a:r>
          </a:p>
        </p:txBody>
      </p:sp>
      <p:sp>
        <p:nvSpPr>
          <p:cNvPr name="TextBox 8" id="8"/>
          <p:cNvSpPr txBox="true"/>
          <p:nvPr/>
        </p:nvSpPr>
        <p:spPr>
          <a:xfrm rot="0">
            <a:off x="903461" y="3674899"/>
            <a:ext cx="3994696" cy="412750"/>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Inter Bold"/>
                <a:ea typeface="Inter Bold"/>
                <a:cs typeface="Inter Bold"/>
                <a:sym typeface="Inter Bold"/>
              </a:rPr>
              <a:t>CHECK NODE UPDATE</a:t>
            </a:r>
          </a:p>
        </p:txBody>
      </p:sp>
      <p:sp>
        <p:nvSpPr>
          <p:cNvPr name="TextBox 9" id="9"/>
          <p:cNvSpPr txBox="true"/>
          <p:nvPr/>
        </p:nvSpPr>
        <p:spPr>
          <a:xfrm rot="0">
            <a:off x="1248625" y="4352925"/>
            <a:ext cx="6118391" cy="1590783"/>
          </a:xfrm>
          <a:prstGeom prst="rect">
            <a:avLst/>
          </a:prstGeom>
        </p:spPr>
        <p:txBody>
          <a:bodyPr anchor="t" rtlCol="false" tIns="0" lIns="0" bIns="0" rIns="0">
            <a:spAutoFit/>
          </a:bodyPr>
          <a:lstStyle/>
          <a:p>
            <a:pPr algn="l">
              <a:lnSpc>
                <a:spcPts val="3149"/>
              </a:lnSpc>
              <a:spcBef>
                <a:spcPct val="0"/>
              </a:spcBef>
            </a:pPr>
            <a:r>
              <a:rPr lang="en-US" b="true" sz="2250">
                <a:solidFill>
                  <a:srgbClr val="000000"/>
                </a:solidFill>
                <a:latin typeface="Inter Medium"/>
                <a:ea typeface="Inter Medium"/>
                <a:cs typeface="Inter Medium"/>
                <a:sym typeface="Inter Medium"/>
              </a:rPr>
              <a:t>Each check node j computes a message to each variable node i∈N(j) using the messages received from all other VNs i′∈N(j)\i</a:t>
            </a:r>
          </a:p>
        </p:txBody>
      </p:sp>
      <p:sp>
        <p:nvSpPr>
          <p:cNvPr name="TextBox 10" id="10"/>
          <p:cNvSpPr txBox="true"/>
          <p:nvPr/>
        </p:nvSpPr>
        <p:spPr>
          <a:xfrm rot="0">
            <a:off x="9320182" y="3674899"/>
            <a:ext cx="4429666" cy="412696"/>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Inter Bold"/>
                <a:ea typeface="Inter Bold"/>
                <a:cs typeface="Inter Bold"/>
                <a:sym typeface="Inter Bold"/>
              </a:rPr>
              <a:t>VARIABLE NODE UPDATE</a:t>
            </a:r>
          </a:p>
        </p:txBody>
      </p:sp>
      <p:sp>
        <p:nvSpPr>
          <p:cNvPr name="TextBox 11" id="11"/>
          <p:cNvSpPr txBox="true"/>
          <p:nvPr/>
        </p:nvSpPr>
        <p:spPr>
          <a:xfrm rot="0">
            <a:off x="9665346" y="4352925"/>
            <a:ext cx="6118391" cy="790629"/>
          </a:xfrm>
          <a:prstGeom prst="rect">
            <a:avLst/>
          </a:prstGeom>
        </p:spPr>
        <p:txBody>
          <a:bodyPr anchor="t" rtlCol="false" tIns="0" lIns="0" bIns="0" rIns="0">
            <a:spAutoFit/>
          </a:bodyPr>
          <a:lstStyle/>
          <a:p>
            <a:pPr algn="l">
              <a:lnSpc>
                <a:spcPts val="3149"/>
              </a:lnSpc>
              <a:spcBef>
                <a:spcPct val="0"/>
              </a:spcBef>
            </a:pPr>
            <a:r>
              <a:rPr lang="en-US" b="true" sz="2250">
                <a:solidFill>
                  <a:srgbClr val="000000"/>
                </a:solidFill>
                <a:latin typeface="Inter Medium"/>
                <a:ea typeface="Inter Medium"/>
                <a:cs typeface="Inter Medium"/>
                <a:sym typeface="Inter Medium"/>
              </a:rPr>
              <a:t>Each variable node i updates the message to each check node j∈N(i)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8625" y="5057775"/>
            <a:ext cx="4124399" cy="1342828"/>
          </a:xfrm>
          <a:custGeom>
            <a:avLst/>
            <a:gdLst/>
            <a:ahLst/>
            <a:cxnLst/>
            <a:rect r="r" b="b" t="t" l="l"/>
            <a:pathLst>
              <a:path h="1342828" w="4124399">
                <a:moveTo>
                  <a:pt x="0" y="0"/>
                </a:moveTo>
                <a:lnTo>
                  <a:pt x="4124400" y="0"/>
                </a:lnTo>
                <a:lnTo>
                  <a:pt x="4124400" y="1342828"/>
                </a:lnTo>
                <a:lnTo>
                  <a:pt x="0" y="1342828"/>
                </a:lnTo>
                <a:lnTo>
                  <a:pt x="0" y="0"/>
                </a:lnTo>
                <a:close/>
              </a:path>
            </a:pathLst>
          </a:custGeom>
          <a:blipFill>
            <a:blip r:embed="rId2"/>
            <a:stretch>
              <a:fillRect l="0" t="0" r="0" b="0"/>
            </a:stretch>
          </a:blipFill>
        </p:spPr>
      </p:sp>
      <p:sp>
        <p:nvSpPr>
          <p:cNvPr name="Freeform 3" id="3"/>
          <p:cNvSpPr/>
          <p:nvPr/>
        </p:nvSpPr>
        <p:spPr>
          <a:xfrm flipH="false" flipV="false" rot="0">
            <a:off x="1248625" y="7295953"/>
            <a:ext cx="3443826" cy="1463626"/>
          </a:xfrm>
          <a:custGeom>
            <a:avLst/>
            <a:gdLst/>
            <a:ahLst/>
            <a:cxnLst/>
            <a:rect r="r" b="b" t="t" l="l"/>
            <a:pathLst>
              <a:path h="1463626" w="3443826">
                <a:moveTo>
                  <a:pt x="0" y="0"/>
                </a:moveTo>
                <a:lnTo>
                  <a:pt x="3443827" y="0"/>
                </a:lnTo>
                <a:lnTo>
                  <a:pt x="3443827" y="1463626"/>
                </a:lnTo>
                <a:lnTo>
                  <a:pt x="0" y="1463626"/>
                </a:lnTo>
                <a:lnTo>
                  <a:pt x="0" y="0"/>
                </a:lnTo>
                <a:close/>
              </a:path>
            </a:pathLst>
          </a:custGeom>
          <a:blipFill>
            <a:blip r:embed="rId3"/>
            <a:stretch>
              <a:fillRect l="0" t="0" r="0" b="0"/>
            </a:stretch>
          </a:blipFill>
        </p:spPr>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5" id="5"/>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37</a:t>
            </a:r>
          </a:p>
        </p:txBody>
      </p:sp>
      <p:sp>
        <p:nvSpPr>
          <p:cNvPr name="TextBox 6" id="6"/>
          <p:cNvSpPr txBox="true"/>
          <p:nvPr/>
        </p:nvSpPr>
        <p:spPr>
          <a:xfrm rot="0">
            <a:off x="1173324" y="1495521"/>
            <a:ext cx="15941353"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Inter Bold"/>
                <a:ea typeface="Inter Bold"/>
                <a:cs typeface="Inter Bold"/>
                <a:sym typeface="Inter Bold"/>
              </a:rPr>
              <a:t>SOFT DECISION DECODING - MIN SUM ALGORITHM</a:t>
            </a:r>
          </a:p>
        </p:txBody>
      </p:sp>
      <p:sp>
        <p:nvSpPr>
          <p:cNvPr name="TextBox 7" id="7"/>
          <p:cNvSpPr txBox="true"/>
          <p:nvPr/>
        </p:nvSpPr>
        <p:spPr>
          <a:xfrm rot="0">
            <a:off x="3771037" y="2511523"/>
            <a:ext cx="10745926" cy="596430"/>
          </a:xfrm>
          <a:prstGeom prst="rect">
            <a:avLst/>
          </a:prstGeom>
        </p:spPr>
        <p:txBody>
          <a:bodyPr anchor="t" rtlCol="false" tIns="0" lIns="0" bIns="0" rIns="0">
            <a:spAutoFit/>
          </a:bodyPr>
          <a:lstStyle/>
          <a:p>
            <a:pPr algn="ctr">
              <a:lnSpc>
                <a:spcPts val="4925"/>
              </a:lnSpc>
              <a:spcBef>
                <a:spcPct val="0"/>
              </a:spcBef>
            </a:pPr>
            <a:r>
              <a:rPr lang="en-US" b="true" sz="3518">
                <a:solidFill>
                  <a:srgbClr val="000000"/>
                </a:solidFill>
                <a:latin typeface="Inter Bold"/>
                <a:ea typeface="Inter Bold"/>
                <a:cs typeface="Inter Bold"/>
                <a:sym typeface="Inter Bold"/>
              </a:rPr>
              <a:t>Algorithmic Approach </a:t>
            </a:r>
          </a:p>
        </p:txBody>
      </p:sp>
      <p:sp>
        <p:nvSpPr>
          <p:cNvPr name="TextBox 8" id="8"/>
          <p:cNvSpPr txBox="true"/>
          <p:nvPr/>
        </p:nvSpPr>
        <p:spPr>
          <a:xfrm rot="0">
            <a:off x="903461" y="3674899"/>
            <a:ext cx="5773341" cy="412750"/>
          </a:xfrm>
          <a:prstGeom prst="rect">
            <a:avLst/>
          </a:prstGeom>
        </p:spPr>
        <p:txBody>
          <a:bodyPr anchor="t" rtlCol="false" tIns="0" lIns="0" bIns="0" rIns="0">
            <a:spAutoFit/>
          </a:bodyPr>
          <a:lstStyle/>
          <a:p>
            <a:pPr algn="l" marL="539748" indent="-269874" lvl="1">
              <a:lnSpc>
                <a:spcPts val="3499"/>
              </a:lnSpc>
              <a:buFont typeface="Arial"/>
              <a:buChar char="•"/>
            </a:pPr>
            <a:r>
              <a:rPr lang="en-US" b="true" sz="2499">
                <a:solidFill>
                  <a:srgbClr val="000000"/>
                </a:solidFill>
                <a:latin typeface="Inter Bold"/>
                <a:ea typeface="Inter Bold"/>
                <a:cs typeface="Inter Bold"/>
                <a:sym typeface="Inter Bold"/>
              </a:rPr>
              <a:t>A POSTERIORI LLR CALCULATION</a:t>
            </a:r>
          </a:p>
        </p:txBody>
      </p:sp>
      <p:sp>
        <p:nvSpPr>
          <p:cNvPr name="TextBox 9" id="9"/>
          <p:cNvSpPr txBox="true"/>
          <p:nvPr/>
        </p:nvSpPr>
        <p:spPr>
          <a:xfrm rot="0">
            <a:off x="1248625" y="4352925"/>
            <a:ext cx="14151541" cy="390552"/>
          </a:xfrm>
          <a:prstGeom prst="rect">
            <a:avLst/>
          </a:prstGeom>
        </p:spPr>
        <p:txBody>
          <a:bodyPr anchor="t" rtlCol="false" tIns="0" lIns="0" bIns="0" rIns="0">
            <a:spAutoFit/>
          </a:bodyPr>
          <a:lstStyle/>
          <a:p>
            <a:pPr algn="l">
              <a:lnSpc>
                <a:spcPts val="3149"/>
              </a:lnSpc>
              <a:spcBef>
                <a:spcPct val="0"/>
              </a:spcBef>
            </a:pPr>
            <a:r>
              <a:rPr lang="en-US" sz="2250">
                <a:solidFill>
                  <a:srgbClr val="000000"/>
                </a:solidFill>
                <a:latin typeface="Inter"/>
                <a:ea typeface="Inter"/>
                <a:cs typeface="Inter"/>
                <a:sym typeface="Inter"/>
              </a:rPr>
              <a:t>A</a:t>
            </a:r>
            <a:r>
              <a:rPr lang="en-US" sz="2250">
                <a:solidFill>
                  <a:srgbClr val="000000"/>
                </a:solidFill>
                <a:latin typeface="Inter"/>
                <a:ea typeface="Inter"/>
                <a:cs typeface="Inter"/>
                <a:sym typeface="Inter"/>
              </a:rPr>
              <a:t>t each variable node i, compute the updated LLR estimate for the bit:</a:t>
            </a:r>
          </a:p>
        </p:txBody>
      </p:sp>
      <p:sp>
        <p:nvSpPr>
          <p:cNvPr name="TextBox 10" id="10"/>
          <p:cNvSpPr txBox="true"/>
          <p:nvPr/>
        </p:nvSpPr>
        <p:spPr>
          <a:xfrm rot="0">
            <a:off x="1223599" y="6591103"/>
            <a:ext cx="6242122" cy="390552"/>
          </a:xfrm>
          <a:prstGeom prst="rect">
            <a:avLst/>
          </a:prstGeom>
        </p:spPr>
        <p:txBody>
          <a:bodyPr anchor="t" rtlCol="false" tIns="0" lIns="0" bIns="0" rIns="0">
            <a:spAutoFit/>
          </a:bodyPr>
          <a:lstStyle/>
          <a:p>
            <a:pPr algn="ctr">
              <a:lnSpc>
                <a:spcPts val="3149"/>
              </a:lnSpc>
              <a:spcBef>
                <a:spcPct val="0"/>
              </a:spcBef>
            </a:pPr>
            <a:r>
              <a:rPr lang="en-US" b="true" sz="2250">
                <a:solidFill>
                  <a:srgbClr val="000000"/>
                </a:solidFill>
                <a:latin typeface="Inter Medium"/>
                <a:ea typeface="Inter Medium"/>
                <a:cs typeface="Inter Medium"/>
                <a:sym typeface="Inter Medium"/>
              </a:rPr>
              <a:t>This value is used for making a hard decoding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4927" y="2842148"/>
            <a:ext cx="14917748" cy="5668744"/>
          </a:xfrm>
          <a:custGeom>
            <a:avLst/>
            <a:gdLst/>
            <a:ahLst/>
            <a:cxnLst/>
            <a:rect r="r" b="b" t="t" l="l"/>
            <a:pathLst>
              <a:path h="5668744" w="14917748">
                <a:moveTo>
                  <a:pt x="0" y="0"/>
                </a:moveTo>
                <a:lnTo>
                  <a:pt x="14917748" y="0"/>
                </a:lnTo>
                <a:lnTo>
                  <a:pt x="14917748" y="5668744"/>
                </a:lnTo>
                <a:lnTo>
                  <a:pt x="0" y="5668744"/>
                </a:lnTo>
                <a:lnTo>
                  <a:pt x="0" y="0"/>
                </a:lnTo>
                <a:close/>
              </a:path>
            </a:pathLst>
          </a:custGeom>
          <a:blipFill>
            <a:blip r:embed="rId2"/>
            <a:stretch>
              <a:fillRect l="0" t="0" r="0" b="0"/>
            </a:stretch>
          </a:blipFill>
        </p:spPr>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38</a:t>
            </a:r>
          </a:p>
        </p:txBody>
      </p:sp>
      <p:sp>
        <p:nvSpPr>
          <p:cNvPr name="TextBox 5" id="5"/>
          <p:cNvSpPr txBox="true"/>
          <p:nvPr/>
        </p:nvSpPr>
        <p:spPr>
          <a:xfrm rot="0">
            <a:off x="1173324" y="1495521"/>
            <a:ext cx="15941353"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Inter Bold"/>
                <a:ea typeface="Inter Bold"/>
                <a:cs typeface="Inter Bold"/>
                <a:sym typeface="Inter Bold"/>
              </a:rPr>
              <a:t>SOFT DECISION DECODING - MIN SUM ALGORITHM</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8625" y="5051474"/>
            <a:ext cx="4672975" cy="2504302"/>
          </a:xfrm>
          <a:custGeom>
            <a:avLst/>
            <a:gdLst/>
            <a:ahLst/>
            <a:cxnLst/>
            <a:rect r="r" b="b" t="t" l="l"/>
            <a:pathLst>
              <a:path h="2504302" w="4672975">
                <a:moveTo>
                  <a:pt x="0" y="0"/>
                </a:moveTo>
                <a:lnTo>
                  <a:pt x="4672976" y="0"/>
                </a:lnTo>
                <a:lnTo>
                  <a:pt x="4672976" y="2504302"/>
                </a:lnTo>
                <a:lnTo>
                  <a:pt x="0" y="2504302"/>
                </a:lnTo>
                <a:lnTo>
                  <a:pt x="0" y="0"/>
                </a:lnTo>
                <a:close/>
              </a:path>
            </a:pathLst>
          </a:custGeom>
          <a:blipFill>
            <a:blip r:embed="rId2"/>
            <a:stretch>
              <a:fillRect l="0" t="0" r="0" b="0"/>
            </a:stretch>
          </a:blipFill>
        </p:spPr>
      </p:sp>
      <p:sp>
        <p:nvSpPr>
          <p:cNvPr name="Freeform 3" id="3"/>
          <p:cNvSpPr/>
          <p:nvPr/>
        </p:nvSpPr>
        <p:spPr>
          <a:xfrm flipH="false" flipV="false" rot="0">
            <a:off x="9067491" y="5143500"/>
            <a:ext cx="7714637" cy="3336581"/>
          </a:xfrm>
          <a:custGeom>
            <a:avLst/>
            <a:gdLst/>
            <a:ahLst/>
            <a:cxnLst/>
            <a:rect r="r" b="b" t="t" l="l"/>
            <a:pathLst>
              <a:path h="3336581" w="7714637">
                <a:moveTo>
                  <a:pt x="0" y="0"/>
                </a:moveTo>
                <a:lnTo>
                  <a:pt x="7714638" y="0"/>
                </a:lnTo>
                <a:lnTo>
                  <a:pt x="7714638" y="3336581"/>
                </a:lnTo>
                <a:lnTo>
                  <a:pt x="0" y="3336581"/>
                </a:lnTo>
                <a:lnTo>
                  <a:pt x="0" y="0"/>
                </a:lnTo>
                <a:close/>
              </a:path>
            </a:pathLst>
          </a:custGeom>
          <a:blipFill>
            <a:blip r:embed="rId3"/>
            <a:stretch>
              <a:fillRect l="0" t="0" r="0" b="0"/>
            </a:stretch>
          </a:blipFill>
        </p:spPr>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5" id="5"/>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39</a:t>
            </a:r>
          </a:p>
        </p:txBody>
      </p:sp>
      <p:sp>
        <p:nvSpPr>
          <p:cNvPr name="TextBox 6" id="6"/>
          <p:cNvSpPr txBox="true"/>
          <p:nvPr/>
        </p:nvSpPr>
        <p:spPr>
          <a:xfrm rot="0">
            <a:off x="1173324" y="1495521"/>
            <a:ext cx="15941353"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Inter Bold"/>
                <a:ea typeface="Inter Bold"/>
                <a:cs typeface="Inter Bold"/>
                <a:sym typeface="Inter Bold"/>
              </a:rPr>
              <a:t>SOFT DECISION DECODING - MIN SUM ALGORITHM</a:t>
            </a:r>
          </a:p>
        </p:txBody>
      </p:sp>
      <p:sp>
        <p:nvSpPr>
          <p:cNvPr name="TextBox 7" id="7"/>
          <p:cNvSpPr txBox="true"/>
          <p:nvPr/>
        </p:nvSpPr>
        <p:spPr>
          <a:xfrm rot="0">
            <a:off x="3771037" y="2511523"/>
            <a:ext cx="10745926" cy="596430"/>
          </a:xfrm>
          <a:prstGeom prst="rect">
            <a:avLst/>
          </a:prstGeom>
        </p:spPr>
        <p:txBody>
          <a:bodyPr anchor="t" rtlCol="false" tIns="0" lIns="0" bIns="0" rIns="0">
            <a:spAutoFit/>
          </a:bodyPr>
          <a:lstStyle/>
          <a:p>
            <a:pPr algn="ctr">
              <a:lnSpc>
                <a:spcPts val="4925"/>
              </a:lnSpc>
              <a:spcBef>
                <a:spcPct val="0"/>
              </a:spcBef>
            </a:pPr>
            <a:r>
              <a:rPr lang="en-US" b="true" sz="3518">
                <a:solidFill>
                  <a:srgbClr val="000000"/>
                </a:solidFill>
                <a:latin typeface="Inter Bold"/>
                <a:ea typeface="Inter Bold"/>
                <a:cs typeface="Inter Bold"/>
                <a:sym typeface="Inter Bold"/>
              </a:rPr>
              <a:t>EXAMPLE</a:t>
            </a:r>
          </a:p>
        </p:txBody>
      </p:sp>
      <p:sp>
        <p:nvSpPr>
          <p:cNvPr name="TextBox 8" id="8"/>
          <p:cNvSpPr txBox="true"/>
          <p:nvPr/>
        </p:nvSpPr>
        <p:spPr>
          <a:xfrm rot="0">
            <a:off x="1248625" y="3479849"/>
            <a:ext cx="14151541" cy="390525"/>
          </a:xfrm>
          <a:prstGeom prst="rect">
            <a:avLst/>
          </a:prstGeom>
        </p:spPr>
        <p:txBody>
          <a:bodyPr anchor="t" rtlCol="false" tIns="0" lIns="0" bIns="0" rIns="0">
            <a:spAutoFit/>
          </a:bodyPr>
          <a:lstStyle/>
          <a:p>
            <a:pPr algn="l">
              <a:lnSpc>
                <a:spcPts val="3149"/>
              </a:lnSpc>
              <a:spcBef>
                <a:spcPct val="0"/>
              </a:spcBef>
            </a:pPr>
            <a:r>
              <a:rPr lang="en-US" b="true" sz="2250">
                <a:solidFill>
                  <a:srgbClr val="000000"/>
                </a:solidFill>
                <a:latin typeface="Inter Medium"/>
                <a:ea typeface="Inter Medium"/>
                <a:cs typeface="Inter Medium"/>
                <a:sym typeface="Inter Medium"/>
              </a:rPr>
              <a:t>L : Storage Matrix - Sparse Matrix of same dimension as Parity Check Matrix</a:t>
            </a:r>
          </a:p>
        </p:txBody>
      </p:sp>
      <p:sp>
        <p:nvSpPr>
          <p:cNvPr name="TextBox 9" id="9"/>
          <p:cNvSpPr txBox="true"/>
          <p:nvPr/>
        </p:nvSpPr>
        <p:spPr>
          <a:xfrm rot="0">
            <a:off x="1748048" y="4241849"/>
            <a:ext cx="4045978" cy="390525"/>
          </a:xfrm>
          <a:prstGeom prst="rect">
            <a:avLst/>
          </a:prstGeom>
        </p:spPr>
        <p:txBody>
          <a:bodyPr anchor="t" rtlCol="false" tIns="0" lIns="0" bIns="0" rIns="0">
            <a:spAutoFit/>
          </a:bodyPr>
          <a:lstStyle/>
          <a:p>
            <a:pPr algn="l">
              <a:lnSpc>
                <a:spcPts val="3149"/>
              </a:lnSpc>
              <a:spcBef>
                <a:spcPct val="0"/>
              </a:spcBef>
            </a:pPr>
            <a:r>
              <a:rPr lang="en-US" sz="2250">
                <a:solidFill>
                  <a:srgbClr val="000000"/>
                </a:solidFill>
                <a:latin typeface="Inter"/>
                <a:ea typeface="Inter"/>
                <a:cs typeface="Inter"/>
                <a:sym typeface="Inter"/>
              </a:rPr>
              <a:t>Consider the given H Matrix</a:t>
            </a:r>
          </a:p>
        </p:txBody>
      </p:sp>
      <p:sp>
        <p:nvSpPr>
          <p:cNvPr name="TextBox 10" id="10"/>
          <p:cNvSpPr txBox="true"/>
          <p:nvPr/>
        </p:nvSpPr>
        <p:spPr>
          <a:xfrm rot="0">
            <a:off x="9144000" y="4241849"/>
            <a:ext cx="7638129" cy="390525"/>
          </a:xfrm>
          <a:prstGeom prst="rect">
            <a:avLst/>
          </a:prstGeom>
        </p:spPr>
        <p:txBody>
          <a:bodyPr anchor="t" rtlCol="false" tIns="0" lIns="0" bIns="0" rIns="0">
            <a:spAutoFit/>
          </a:bodyPr>
          <a:lstStyle/>
          <a:p>
            <a:pPr algn="ctr">
              <a:lnSpc>
                <a:spcPts val="3149"/>
              </a:lnSpc>
              <a:spcBef>
                <a:spcPct val="0"/>
              </a:spcBef>
            </a:pPr>
            <a:r>
              <a:rPr lang="en-US" sz="2250">
                <a:solidFill>
                  <a:srgbClr val="000000"/>
                </a:solidFill>
                <a:latin typeface="Inter"/>
                <a:ea typeface="Inter"/>
                <a:cs typeface="Inter"/>
                <a:sym typeface="Inter"/>
              </a:rPr>
              <a:t>Initialization Step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09625"/>
            <a:ext cx="8499878" cy="1949225"/>
          </a:xfrm>
          <a:prstGeom prst="rect">
            <a:avLst/>
          </a:prstGeom>
        </p:spPr>
        <p:txBody>
          <a:bodyPr anchor="t" rtlCol="false" tIns="0" lIns="0" bIns="0" rIns="0">
            <a:spAutoFit/>
          </a:bodyPr>
          <a:lstStyle/>
          <a:p>
            <a:pPr algn="l">
              <a:lnSpc>
                <a:spcPts val="15938"/>
              </a:lnSpc>
              <a:spcBef>
                <a:spcPct val="0"/>
              </a:spcBef>
            </a:pPr>
            <a:r>
              <a:rPr lang="en-US" sz="11384" b="true">
                <a:solidFill>
                  <a:srgbClr val="000000"/>
                </a:solidFill>
                <a:latin typeface="Red Hat Display Bold"/>
                <a:ea typeface="Red Hat Display Bold"/>
                <a:cs typeface="Red Hat Display Bold"/>
                <a:sym typeface="Red Hat Display Bold"/>
              </a:rPr>
              <a:t>Honor Code</a:t>
            </a:r>
          </a:p>
        </p:txBody>
      </p:sp>
      <p:grpSp>
        <p:nvGrpSpPr>
          <p:cNvPr name="Group 3" id="3"/>
          <p:cNvGrpSpPr/>
          <p:nvPr/>
        </p:nvGrpSpPr>
        <p:grpSpPr>
          <a:xfrm rot="0">
            <a:off x="16397710" y="1028700"/>
            <a:ext cx="860074" cy="333578"/>
            <a:chOff x="0" y="0"/>
            <a:chExt cx="1146765" cy="444771"/>
          </a:xfrm>
        </p:grpSpPr>
        <p:grpSp>
          <p:nvGrpSpPr>
            <p:cNvPr name="Group 4" id="4"/>
            <p:cNvGrpSpPr/>
            <p:nvPr/>
          </p:nvGrpSpPr>
          <p:grpSpPr>
            <a:xfrm rot="0">
              <a:off x="0" y="0"/>
              <a:ext cx="444771" cy="44477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701994" y="0"/>
              <a:ext cx="444771" cy="4447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5284430" y="7924821"/>
            <a:ext cx="7719139" cy="77191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13" id="13"/>
          <p:cNvSpPr/>
          <p:nvPr/>
        </p:nvSpPr>
        <p:spPr>
          <a:xfrm flipH="false" flipV="false" rot="0">
            <a:off x="8597336" y="5997248"/>
            <a:ext cx="1093328" cy="6013305"/>
          </a:xfrm>
          <a:custGeom>
            <a:avLst/>
            <a:gdLst/>
            <a:ahLst/>
            <a:cxnLst/>
            <a:rect r="r" b="b" t="t" l="l"/>
            <a:pathLst>
              <a:path h="6013305" w="1093328">
                <a:moveTo>
                  <a:pt x="0" y="0"/>
                </a:moveTo>
                <a:lnTo>
                  <a:pt x="1093328" y="0"/>
                </a:lnTo>
                <a:lnTo>
                  <a:pt x="1093328" y="6013305"/>
                </a:lnTo>
                <a:lnTo>
                  <a:pt x="0" y="6013305"/>
                </a:lnTo>
                <a:lnTo>
                  <a:pt x="0" y="0"/>
                </a:lnTo>
                <a:close/>
              </a:path>
            </a:pathLst>
          </a:custGeom>
          <a:blipFill>
            <a:blip r:embed="rId2"/>
            <a:stretch>
              <a:fillRect l="0" t="0" r="0" b="0"/>
            </a:stretch>
          </a:blipFill>
        </p:spPr>
      </p:sp>
      <p:sp>
        <p:nvSpPr>
          <p:cNvPr name="TextBox 14" id="14"/>
          <p:cNvSpPr txBox="true"/>
          <p:nvPr/>
        </p:nvSpPr>
        <p:spPr>
          <a:xfrm rot="0">
            <a:off x="1028700" y="2994182"/>
            <a:ext cx="15799046" cy="2724622"/>
          </a:xfrm>
          <a:prstGeom prst="rect">
            <a:avLst/>
          </a:prstGeom>
        </p:spPr>
        <p:txBody>
          <a:bodyPr anchor="t" rtlCol="false" tIns="0" lIns="0" bIns="0" rIns="0">
            <a:spAutoFit/>
          </a:bodyPr>
          <a:lstStyle/>
          <a:p>
            <a:pPr algn="just">
              <a:lnSpc>
                <a:spcPts val="3640"/>
              </a:lnSpc>
            </a:pPr>
            <a:r>
              <a:rPr lang="en-US" sz="2600" b="true">
                <a:solidFill>
                  <a:srgbClr val="000000"/>
                </a:solidFill>
                <a:latin typeface="Inter Medium"/>
                <a:ea typeface="Inter Medium"/>
                <a:cs typeface="Inter Medium"/>
                <a:sym typeface="Inter Medium"/>
              </a:rPr>
              <a:t>We declare that: </a:t>
            </a:r>
          </a:p>
          <a:p>
            <a:pPr algn="just">
              <a:lnSpc>
                <a:spcPts val="3640"/>
              </a:lnSpc>
              <a:spcBef>
                <a:spcPct val="0"/>
              </a:spcBef>
            </a:pPr>
            <a:r>
              <a:rPr lang="en-US" b="true" sz="2600">
                <a:solidFill>
                  <a:srgbClr val="000000"/>
                </a:solidFill>
                <a:latin typeface="Inter Medium"/>
                <a:ea typeface="Inter Medium"/>
                <a:cs typeface="Inter Medium"/>
                <a:sym typeface="Inter Medium"/>
              </a:rPr>
              <a:t>→ The work that we are presenting is </a:t>
            </a:r>
            <a:r>
              <a:rPr lang="en-US" b="true" sz="2600">
                <a:solidFill>
                  <a:srgbClr val="000000"/>
                </a:solidFill>
                <a:latin typeface="Inter Medium"/>
                <a:ea typeface="Inter Medium"/>
                <a:cs typeface="Inter Medium"/>
                <a:sym typeface="Inter Medium"/>
              </a:rPr>
              <a:t>our own work. </a:t>
            </a:r>
          </a:p>
          <a:p>
            <a:pPr algn="just">
              <a:lnSpc>
                <a:spcPts val="3640"/>
              </a:lnSpc>
              <a:spcBef>
                <a:spcPct val="0"/>
              </a:spcBef>
            </a:pPr>
            <a:r>
              <a:rPr lang="en-US" b="true" sz="2600">
                <a:solidFill>
                  <a:srgbClr val="000000"/>
                </a:solidFill>
                <a:latin typeface="Inter Medium"/>
                <a:ea typeface="Inter Medium"/>
                <a:cs typeface="Inter Medium"/>
                <a:sym typeface="Inter Medium"/>
              </a:rPr>
              <a:t>→ We have not copied the work (the code, the results, etc.) that someone else has done. </a:t>
            </a:r>
          </a:p>
          <a:p>
            <a:pPr algn="just">
              <a:lnSpc>
                <a:spcPts val="3640"/>
              </a:lnSpc>
              <a:spcBef>
                <a:spcPct val="0"/>
              </a:spcBef>
            </a:pPr>
            <a:r>
              <a:rPr lang="en-US" b="true" sz="2600">
                <a:solidFill>
                  <a:srgbClr val="000000"/>
                </a:solidFill>
                <a:latin typeface="Inter Medium"/>
                <a:ea typeface="Inter Medium"/>
                <a:cs typeface="Inter Medium"/>
                <a:sym typeface="Inter Medium"/>
              </a:rPr>
              <a:t>→ Concepts, understanding and insights we will be describing are our own. </a:t>
            </a:r>
          </a:p>
          <a:p>
            <a:pPr algn="just">
              <a:lnSpc>
                <a:spcPts val="3640"/>
              </a:lnSpc>
              <a:spcBef>
                <a:spcPct val="0"/>
              </a:spcBef>
            </a:pPr>
            <a:r>
              <a:rPr lang="en-US" b="true" sz="2600">
                <a:solidFill>
                  <a:srgbClr val="000000"/>
                </a:solidFill>
                <a:latin typeface="Inter Medium"/>
                <a:ea typeface="Inter Medium"/>
                <a:cs typeface="Inter Medium"/>
                <a:sym typeface="Inter Medium"/>
              </a:rPr>
              <a:t>→ We make this pledge truthfully. We know that violation of this solemn pledge can carry grave consequences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11149" y="3346078"/>
            <a:ext cx="8756645" cy="5823169"/>
          </a:xfrm>
          <a:custGeom>
            <a:avLst/>
            <a:gdLst/>
            <a:ahLst/>
            <a:cxnLst/>
            <a:rect r="r" b="b" t="t" l="l"/>
            <a:pathLst>
              <a:path h="5823169" w="8756645">
                <a:moveTo>
                  <a:pt x="0" y="0"/>
                </a:moveTo>
                <a:lnTo>
                  <a:pt x="8756645" y="0"/>
                </a:lnTo>
                <a:lnTo>
                  <a:pt x="8756645" y="5823169"/>
                </a:lnTo>
                <a:lnTo>
                  <a:pt x="0" y="5823169"/>
                </a:lnTo>
                <a:lnTo>
                  <a:pt x="0" y="0"/>
                </a:lnTo>
                <a:close/>
              </a:path>
            </a:pathLst>
          </a:custGeom>
          <a:blipFill>
            <a:blip r:embed="rId2"/>
            <a:stretch>
              <a:fillRect l="0" t="0" r="0" b="0"/>
            </a:stretch>
          </a:blipFill>
        </p:spPr>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40</a:t>
            </a:r>
          </a:p>
        </p:txBody>
      </p:sp>
      <p:sp>
        <p:nvSpPr>
          <p:cNvPr name="TextBox 5" id="5"/>
          <p:cNvSpPr txBox="true"/>
          <p:nvPr/>
        </p:nvSpPr>
        <p:spPr>
          <a:xfrm rot="0">
            <a:off x="1173324" y="1495521"/>
            <a:ext cx="15941353"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Inter Bold"/>
                <a:ea typeface="Inter Bold"/>
                <a:cs typeface="Inter Bold"/>
                <a:sym typeface="Inter Bold"/>
              </a:rPr>
              <a:t>SOFT DECISION DECODING - MIN SUM ALGORITHM</a:t>
            </a:r>
          </a:p>
        </p:txBody>
      </p:sp>
      <p:sp>
        <p:nvSpPr>
          <p:cNvPr name="TextBox 6" id="6"/>
          <p:cNvSpPr txBox="true"/>
          <p:nvPr/>
        </p:nvSpPr>
        <p:spPr>
          <a:xfrm rot="0">
            <a:off x="3771037" y="2511523"/>
            <a:ext cx="10745926" cy="596430"/>
          </a:xfrm>
          <a:prstGeom prst="rect">
            <a:avLst/>
          </a:prstGeom>
        </p:spPr>
        <p:txBody>
          <a:bodyPr anchor="t" rtlCol="false" tIns="0" lIns="0" bIns="0" rIns="0">
            <a:spAutoFit/>
          </a:bodyPr>
          <a:lstStyle/>
          <a:p>
            <a:pPr algn="ctr">
              <a:lnSpc>
                <a:spcPts val="4925"/>
              </a:lnSpc>
              <a:spcBef>
                <a:spcPct val="0"/>
              </a:spcBef>
            </a:pPr>
            <a:r>
              <a:rPr lang="en-US" b="true" sz="3518">
                <a:solidFill>
                  <a:srgbClr val="000000"/>
                </a:solidFill>
                <a:latin typeface="Inter Bold"/>
                <a:ea typeface="Inter Bold"/>
                <a:cs typeface="Inter Bold"/>
                <a:sym typeface="Inter Bold"/>
              </a:rPr>
              <a:t>EXAMPLE</a:t>
            </a:r>
          </a:p>
        </p:txBody>
      </p:sp>
      <p:sp>
        <p:nvSpPr>
          <p:cNvPr name="TextBox 7" id="7"/>
          <p:cNvSpPr txBox="true"/>
          <p:nvPr/>
        </p:nvSpPr>
        <p:spPr>
          <a:xfrm rot="0">
            <a:off x="1248625" y="3479849"/>
            <a:ext cx="7158655" cy="5591175"/>
          </a:xfrm>
          <a:prstGeom prst="rect">
            <a:avLst/>
          </a:prstGeom>
        </p:spPr>
        <p:txBody>
          <a:bodyPr anchor="t" rtlCol="false" tIns="0" lIns="0" bIns="0" rIns="0">
            <a:spAutoFit/>
          </a:bodyPr>
          <a:lstStyle/>
          <a:p>
            <a:pPr algn="l">
              <a:lnSpc>
                <a:spcPts val="3149"/>
              </a:lnSpc>
            </a:pPr>
            <a:r>
              <a:rPr lang="en-US" sz="2250" b="true">
                <a:solidFill>
                  <a:srgbClr val="000000"/>
                </a:solidFill>
                <a:latin typeface="Inter Bold"/>
                <a:ea typeface="Inter Bold"/>
                <a:cs typeface="Inter Bold"/>
                <a:sym typeface="Inter Bold"/>
              </a:rPr>
              <a:t>Row Operations :</a:t>
            </a:r>
          </a:p>
          <a:p>
            <a:pPr algn="l">
              <a:lnSpc>
                <a:spcPts val="3149"/>
              </a:lnSpc>
            </a:pPr>
          </a:p>
          <a:p>
            <a:pPr algn="l">
              <a:lnSpc>
                <a:spcPts val="3149"/>
              </a:lnSpc>
            </a:pPr>
            <a:r>
              <a:rPr lang="en-US" sz="2250" b="true">
                <a:solidFill>
                  <a:srgbClr val="000000"/>
                </a:solidFill>
                <a:latin typeface="Inter Bold"/>
                <a:ea typeface="Inter Bold"/>
                <a:cs typeface="Inter Bold"/>
                <a:sym typeface="Inter Bold"/>
              </a:rPr>
              <a:t>Magnitude :</a:t>
            </a:r>
          </a:p>
          <a:p>
            <a:pPr algn="l">
              <a:lnSpc>
                <a:spcPts val="3149"/>
              </a:lnSpc>
            </a:pPr>
            <a:r>
              <a:rPr lang="en-US" sz="2250">
                <a:solidFill>
                  <a:srgbClr val="000000"/>
                </a:solidFill>
                <a:latin typeface="Inter"/>
                <a:ea typeface="Inter"/>
                <a:cs typeface="Inter"/>
                <a:sym typeface="Inter"/>
              </a:rPr>
              <a:t>Min1 = Minimum absolute value of all nonzero entries</a:t>
            </a:r>
          </a:p>
          <a:p>
            <a:pPr algn="l">
              <a:lnSpc>
                <a:spcPts val="3149"/>
              </a:lnSpc>
            </a:pPr>
            <a:r>
              <a:rPr lang="en-US" sz="2250">
                <a:solidFill>
                  <a:srgbClr val="000000"/>
                </a:solidFill>
                <a:latin typeface="Inter"/>
                <a:ea typeface="Inter"/>
                <a:cs typeface="Inter"/>
                <a:sym typeface="Inter"/>
              </a:rPr>
              <a:t>            in a row.</a:t>
            </a:r>
          </a:p>
          <a:p>
            <a:pPr algn="l">
              <a:lnSpc>
                <a:spcPts val="3149"/>
              </a:lnSpc>
            </a:pPr>
            <a:r>
              <a:rPr lang="en-US" sz="2250">
                <a:solidFill>
                  <a:srgbClr val="000000"/>
                </a:solidFill>
                <a:latin typeface="Inter"/>
                <a:ea typeface="Inter"/>
                <a:cs typeface="Inter"/>
                <a:sym typeface="Inter"/>
              </a:rPr>
              <a:t>Min2 = Next higher absolute value</a:t>
            </a:r>
          </a:p>
          <a:p>
            <a:pPr algn="l">
              <a:lnSpc>
                <a:spcPts val="3149"/>
              </a:lnSpc>
            </a:pPr>
          </a:p>
          <a:p>
            <a:pPr algn="l">
              <a:lnSpc>
                <a:spcPts val="3149"/>
              </a:lnSpc>
            </a:pPr>
            <a:r>
              <a:rPr lang="en-US" sz="2250">
                <a:solidFill>
                  <a:srgbClr val="000000"/>
                </a:solidFill>
                <a:latin typeface="Inter"/>
                <a:ea typeface="Inter"/>
                <a:cs typeface="Inter"/>
                <a:sym typeface="Inter"/>
              </a:rPr>
              <a:t>Set the magnitude of all values except the minimum value as Min1.</a:t>
            </a:r>
          </a:p>
          <a:p>
            <a:pPr algn="l">
              <a:lnSpc>
                <a:spcPts val="3149"/>
              </a:lnSpc>
            </a:pPr>
            <a:r>
              <a:rPr lang="en-US" sz="2250">
                <a:solidFill>
                  <a:srgbClr val="000000"/>
                </a:solidFill>
                <a:latin typeface="Inter"/>
                <a:ea typeface="Inter"/>
                <a:cs typeface="Inter"/>
                <a:sym typeface="Inter"/>
              </a:rPr>
              <a:t>Set magnitude of minimum value as Min2</a:t>
            </a:r>
          </a:p>
          <a:p>
            <a:pPr algn="l">
              <a:lnSpc>
                <a:spcPts val="3149"/>
              </a:lnSpc>
            </a:pPr>
          </a:p>
          <a:p>
            <a:pPr algn="l">
              <a:lnSpc>
                <a:spcPts val="3149"/>
              </a:lnSpc>
            </a:pPr>
            <a:r>
              <a:rPr lang="en-US" sz="2250" b="true">
                <a:solidFill>
                  <a:srgbClr val="000000"/>
                </a:solidFill>
                <a:latin typeface="Inter Bold"/>
                <a:ea typeface="Inter Bold"/>
                <a:cs typeface="Inter Bold"/>
                <a:sym typeface="Inter Bold"/>
              </a:rPr>
              <a:t>Sign : </a:t>
            </a:r>
          </a:p>
          <a:p>
            <a:pPr algn="l">
              <a:lnSpc>
                <a:spcPts val="3149"/>
              </a:lnSpc>
            </a:pPr>
            <a:r>
              <a:rPr lang="en-US" sz="2250">
                <a:solidFill>
                  <a:srgbClr val="000000"/>
                </a:solidFill>
                <a:latin typeface="Inter"/>
                <a:ea typeface="Inter"/>
                <a:cs typeface="Inter"/>
                <a:sym typeface="Inter"/>
              </a:rPr>
              <a:t>Parity = Product of signs of entries in a row.</a:t>
            </a:r>
          </a:p>
          <a:p>
            <a:pPr algn="l">
              <a:lnSpc>
                <a:spcPts val="3149"/>
              </a:lnSpc>
              <a:spcBef>
                <a:spcPct val="0"/>
              </a:spcBef>
            </a:pPr>
            <a:r>
              <a:rPr lang="en-US" sz="2250">
                <a:solidFill>
                  <a:srgbClr val="000000"/>
                </a:solidFill>
                <a:latin typeface="Inter"/>
                <a:ea typeface="Inter"/>
                <a:cs typeface="Inter"/>
                <a:sym typeface="Inter"/>
              </a:rPr>
              <a:t>New sign of entry = (Old Sign)*(Parity)</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1106" y="3346078"/>
            <a:ext cx="7632770" cy="2814584"/>
          </a:xfrm>
          <a:custGeom>
            <a:avLst/>
            <a:gdLst/>
            <a:ahLst/>
            <a:cxnLst/>
            <a:rect r="r" b="b" t="t" l="l"/>
            <a:pathLst>
              <a:path h="2814584" w="7632770">
                <a:moveTo>
                  <a:pt x="0" y="0"/>
                </a:moveTo>
                <a:lnTo>
                  <a:pt x="7632771" y="0"/>
                </a:lnTo>
                <a:lnTo>
                  <a:pt x="7632771" y="2814584"/>
                </a:lnTo>
                <a:lnTo>
                  <a:pt x="0" y="2814584"/>
                </a:lnTo>
                <a:lnTo>
                  <a:pt x="0" y="0"/>
                </a:lnTo>
                <a:close/>
              </a:path>
            </a:pathLst>
          </a:custGeom>
          <a:blipFill>
            <a:blip r:embed="rId2"/>
            <a:stretch>
              <a:fillRect l="0" t="0" r="0" b="0"/>
            </a:stretch>
          </a:blipFill>
        </p:spPr>
      </p:sp>
      <p:sp>
        <p:nvSpPr>
          <p:cNvPr name="Freeform 3" id="3"/>
          <p:cNvSpPr/>
          <p:nvPr/>
        </p:nvSpPr>
        <p:spPr>
          <a:xfrm flipH="false" flipV="false" rot="0">
            <a:off x="8517271" y="3649425"/>
            <a:ext cx="8889987" cy="5800717"/>
          </a:xfrm>
          <a:custGeom>
            <a:avLst/>
            <a:gdLst/>
            <a:ahLst/>
            <a:cxnLst/>
            <a:rect r="r" b="b" t="t" l="l"/>
            <a:pathLst>
              <a:path h="5800717" w="8889987">
                <a:moveTo>
                  <a:pt x="0" y="0"/>
                </a:moveTo>
                <a:lnTo>
                  <a:pt x="8889987" y="0"/>
                </a:lnTo>
                <a:lnTo>
                  <a:pt x="8889987" y="5800716"/>
                </a:lnTo>
                <a:lnTo>
                  <a:pt x="0" y="5800716"/>
                </a:lnTo>
                <a:lnTo>
                  <a:pt x="0" y="0"/>
                </a:lnTo>
                <a:close/>
              </a:path>
            </a:pathLst>
          </a:custGeom>
          <a:blipFill>
            <a:blip r:embed="rId3"/>
            <a:stretch>
              <a:fillRect l="0" t="0" r="0" b="0"/>
            </a:stretch>
          </a:blipFill>
        </p:spPr>
      </p:sp>
      <p:sp>
        <p:nvSpPr>
          <p:cNvPr name="TextBox 4" id="4"/>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5" id="5"/>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41</a:t>
            </a:r>
          </a:p>
        </p:txBody>
      </p:sp>
      <p:sp>
        <p:nvSpPr>
          <p:cNvPr name="TextBox 6" id="6"/>
          <p:cNvSpPr txBox="true"/>
          <p:nvPr/>
        </p:nvSpPr>
        <p:spPr>
          <a:xfrm rot="0">
            <a:off x="1173324" y="1495521"/>
            <a:ext cx="15941353"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Inter Bold"/>
                <a:ea typeface="Inter Bold"/>
                <a:cs typeface="Inter Bold"/>
                <a:sym typeface="Inter Bold"/>
              </a:rPr>
              <a:t>SOFT DECISION DECODING - MIN SUM ALGORITHM</a:t>
            </a:r>
          </a:p>
        </p:txBody>
      </p:sp>
      <p:sp>
        <p:nvSpPr>
          <p:cNvPr name="TextBox 7" id="7"/>
          <p:cNvSpPr txBox="true"/>
          <p:nvPr/>
        </p:nvSpPr>
        <p:spPr>
          <a:xfrm rot="0">
            <a:off x="3771037" y="2511523"/>
            <a:ext cx="10745926" cy="596430"/>
          </a:xfrm>
          <a:prstGeom prst="rect">
            <a:avLst/>
          </a:prstGeom>
        </p:spPr>
        <p:txBody>
          <a:bodyPr anchor="t" rtlCol="false" tIns="0" lIns="0" bIns="0" rIns="0">
            <a:spAutoFit/>
          </a:bodyPr>
          <a:lstStyle/>
          <a:p>
            <a:pPr algn="ctr">
              <a:lnSpc>
                <a:spcPts val="4925"/>
              </a:lnSpc>
              <a:spcBef>
                <a:spcPct val="0"/>
              </a:spcBef>
            </a:pPr>
            <a:r>
              <a:rPr lang="en-US" b="true" sz="3518">
                <a:solidFill>
                  <a:srgbClr val="000000"/>
                </a:solidFill>
                <a:latin typeface="Inter Bold"/>
                <a:ea typeface="Inter Bold"/>
                <a:cs typeface="Inter Bold"/>
                <a:sym typeface="Inter Bold"/>
              </a:rPr>
              <a:t>EXAMPLE</a:t>
            </a:r>
          </a:p>
        </p:txBody>
      </p:sp>
      <p:sp>
        <p:nvSpPr>
          <p:cNvPr name="TextBox 8" id="8"/>
          <p:cNvSpPr txBox="true"/>
          <p:nvPr/>
        </p:nvSpPr>
        <p:spPr>
          <a:xfrm rot="0">
            <a:off x="1358616" y="6696075"/>
            <a:ext cx="7158655" cy="2390775"/>
          </a:xfrm>
          <a:prstGeom prst="rect">
            <a:avLst/>
          </a:prstGeom>
        </p:spPr>
        <p:txBody>
          <a:bodyPr anchor="t" rtlCol="false" tIns="0" lIns="0" bIns="0" rIns="0">
            <a:spAutoFit/>
          </a:bodyPr>
          <a:lstStyle/>
          <a:p>
            <a:pPr algn="l">
              <a:lnSpc>
                <a:spcPts val="3149"/>
              </a:lnSpc>
            </a:pPr>
            <a:r>
              <a:rPr lang="en-US" sz="2250" b="true">
                <a:solidFill>
                  <a:srgbClr val="000000"/>
                </a:solidFill>
                <a:latin typeface="Inter Medium"/>
                <a:ea typeface="Inter Medium"/>
                <a:cs typeface="Inter Medium"/>
                <a:sym typeface="Inter Medium"/>
              </a:rPr>
              <a:t>Column Operations :</a:t>
            </a:r>
          </a:p>
          <a:p>
            <a:pPr algn="l">
              <a:lnSpc>
                <a:spcPts val="3149"/>
              </a:lnSpc>
            </a:pPr>
          </a:p>
          <a:p>
            <a:pPr algn="l">
              <a:lnSpc>
                <a:spcPts val="3149"/>
              </a:lnSpc>
            </a:pPr>
            <a:r>
              <a:rPr lang="en-US" sz="2250" b="true">
                <a:solidFill>
                  <a:srgbClr val="000000"/>
                </a:solidFill>
                <a:latin typeface="Inter Medium"/>
                <a:ea typeface="Inter Medium"/>
                <a:cs typeface="Inter Medium"/>
                <a:sym typeface="Inter Medium"/>
              </a:rPr>
              <a:t>For each column</a:t>
            </a:r>
          </a:p>
          <a:p>
            <a:pPr algn="l">
              <a:lnSpc>
                <a:spcPts val="3149"/>
              </a:lnSpc>
              <a:spcBef>
                <a:spcPct val="0"/>
              </a:spcBef>
            </a:pPr>
            <a:r>
              <a:rPr lang="en-US" b="true" sz="2250">
                <a:solidFill>
                  <a:srgbClr val="000000"/>
                </a:solidFill>
                <a:latin typeface="Inter Medium"/>
                <a:ea typeface="Inter Medium"/>
                <a:cs typeface="Inter Medium"/>
                <a:sym typeface="Inter Medium"/>
              </a:rPr>
              <a:t>New Values:</a:t>
            </a:r>
          </a:p>
          <a:p>
            <a:pPr algn="l">
              <a:lnSpc>
                <a:spcPts val="3149"/>
              </a:lnSpc>
              <a:spcBef>
                <a:spcPct val="0"/>
              </a:spcBef>
            </a:pPr>
            <a:r>
              <a:rPr lang="en-US" b="true" sz="2250">
                <a:solidFill>
                  <a:srgbClr val="000000"/>
                </a:solidFill>
                <a:latin typeface="Inter Medium"/>
                <a:ea typeface="Inter Medium"/>
                <a:cs typeface="Inter Medium"/>
                <a:sym typeface="Inter Medium"/>
              </a:rPr>
              <a:t>Sum</a:t>
            </a:r>
            <a:r>
              <a:rPr lang="en-US" b="true" sz="2250">
                <a:solidFill>
                  <a:srgbClr val="000000"/>
                </a:solidFill>
                <a:latin typeface="Inter Medium"/>
                <a:ea typeface="Inter Medium"/>
                <a:cs typeface="Inter Medium"/>
                <a:sym typeface="Inter Medium"/>
              </a:rPr>
              <a:t>j</a:t>
            </a:r>
            <a:r>
              <a:rPr lang="en-US" b="true" sz="2250">
                <a:solidFill>
                  <a:srgbClr val="000000"/>
                </a:solidFill>
                <a:latin typeface="Inter Medium"/>
                <a:ea typeface="Inter Medium"/>
                <a:cs typeface="Inter Medium"/>
                <a:sym typeface="Inter Medium"/>
              </a:rPr>
              <a:t> = r</a:t>
            </a:r>
            <a:r>
              <a:rPr lang="en-US" b="true" sz="2250">
                <a:solidFill>
                  <a:srgbClr val="000000"/>
                </a:solidFill>
                <a:latin typeface="Inter Medium"/>
                <a:ea typeface="Inter Medium"/>
                <a:cs typeface="Inter Medium"/>
                <a:sym typeface="Inter Medium"/>
              </a:rPr>
              <a:t>j</a:t>
            </a:r>
            <a:r>
              <a:rPr lang="en-US" b="true" sz="2250">
                <a:solidFill>
                  <a:srgbClr val="000000"/>
                </a:solidFill>
                <a:latin typeface="Inter Medium"/>
                <a:ea typeface="Inter Medium"/>
                <a:cs typeface="Inter Medium"/>
                <a:sym typeface="Inter Medium"/>
              </a:rPr>
              <a:t> + sum of all entries in column j</a:t>
            </a:r>
          </a:p>
          <a:p>
            <a:pPr algn="l">
              <a:lnSpc>
                <a:spcPts val="3149"/>
              </a:lnSpc>
              <a:spcBef>
                <a:spcPct val="0"/>
              </a:spcBef>
            </a:pPr>
            <a:r>
              <a:rPr lang="en-US" b="true" sz="2250">
                <a:solidFill>
                  <a:srgbClr val="000000"/>
                </a:solidFill>
                <a:latin typeface="Inter Medium"/>
                <a:ea typeface="Inter Medium"/>
                <a:cs typeface="Inter Medium"/>
                <a:sym typeface="Inter Medium"/>
              </a:rPr>
              <a:t>New Entry = Sum - (Old Entry)</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42641" y="3408451"/>
            <a:ext cx="8602719" cy="5849849"/>
          </a:xfrm>
          <a:custGeom>
            <a:avLst/>
            <a:gdLst/>
            <a:ahLst/>
            <a:cxnLst/>
            <a:rect r="r" b="b" t="t" l="l"/>
            <a:pathLst>
              <a:path h="5849849" w="8602719">
                <a:moveTo>
                  <a:pt x="0" y="0"/>
                </a:moveTo>
                <a:lnTo>
                  <a:pt x="8602718" y="0"/>
                </a:lnTo>
                <a:lnTo>
                  <a:pt x="8602718" y="5849849"/>
                </a:lnTo>
                <a:lnTo>
                  <a:pt x="0" y="5849849"/>
                </a:lnTo>
                <a:lnTo>
                  <a:pt x="0" y="0"/>
                </a:lnTo>
                <a:close/>
              </a:path>
            </a:pathLst>
          </a:custGeom>
          <a:blipFill>
            <a:blip r:embed="rId2"/>
            <a:stretch>
              <a:fillRect l="0" t="0" r="0" b="0"/>
            </a:stretch>
          </a:blipFill>
        </p:spPr>
      </p:sp>
      <p:sp>
        <p:nvSpPr>
          <p:cNvPr name="TextBox 3" id="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4" id="4"/>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42</a:t>
            </a:r>
          </a:p>
        </p:txBody>
      </p:sp>
      <p:sp>
        <p:nvSpPr>
          <p:cNvPr name="TextBox 5" id="5"/>
          <p:cNvSpPr txBox="true"/>
          <p:nvPr/>
        </p:nvSpPr>
        <p:spPr>
          <a:xfrm rot="0">
            <a:off x="1173324" y="1495521"/>
            <a:ext cx="15941353"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Inter Bold"/>
                <a:ea typeface="Inter Bold"/>
                <a:cs typeface="Inter Bold"/>
                <a:sym typeface="Inter Bold"/>
              </a:rPr>
              <a:t>SOFT DECISION DECODING - MIN SUM ALGORITHM</a:t>
            </a:r>
          </a:p>
        </p:txBody>
      </p:sp>
      <p:sp>
        <p:nvSpPr>
          <p:cNvPr name="TextBox 6" id="6"/>
          <p:cNvSpPr txBox="true"/>
          <p:nvPr/>
        </p:nvSpPr>
        <p:spPr>
          <a:xfrm rot="0">
            <a:off x="3771037" y="2511523"/>
            <a:ext cx="10745926" cy="596430"/>
          </a:xfrm>
          <a:prstGeom prst="rect">
            <a:avLst/>
          </a:prstGeom>
        </p:spPr>
        <p:txBody>
          <a:bodyPr anchor="t" rtlCol="false" tIns="0" lIns="0" bIns="0" rIns="0">
            <a:spAutoFit/>
          </a:bodyPr>
          <a:lstStyle/>
          <a:p>
            <a:pPr algn="ctr">
              <a:lnSpc>
                <a:spcPts val="4925"/>
              </a:lnSpc>
              <a:spcBef>
                <a:spcPct val="0"/>
              </a:spcBef>
            </a:pPr>
            <a:r>
              <a:rPr lang="en-US" b="true" sz="3518">
                <a:solidFill>
                  <a:srgbClr val="000000"/>
                </a:solidFill>
                <a:latin typeface="Inter Bold"/>
                <a:ea typeface="Inter Bold"/>
                <a:cs typeface="Inter Bold"/>
                <a:sym typeface="Inter Bold"/>
              </a:rPr>
              <a:t>EXAMPLE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65452" y="137237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9" id="9"/>
          <p:cNvSpPr/>
          <p:nvPr/>
        </p:nvSpPr>
        <p:spPr>
          <a:xfrm flipH="true" flipV="false" rot="0">
            <a:off x="509582" y="3361995"/>
            <a:ext cx="1901344" cy="10457392"/>
          </a:xfrm>
          <a:custGeom>
            <a:avLst/>
            <a:gdLst/>
            <a:ahLst/>
            <a:cxnLst/>
            <a:rect r="r" b="b" t="t" l="l"/>
            <a:pathLst>
              <a:path h="10457392" w="1901344">
                <a:moveTo>
                  <a:pt x="1901344" y="0"/>
                </a:moveTo>
                <a:lnTo>
                  <a:pt x="0" y="0"/>
                </a:lnTo>
                <a:lnTo>
                  <a:pt x="0" y="10457392"/>
                </a:lnTo>
                <a:lnTo>
                  <a:pt x="1901344" y="10457392"/>
                </a:lnTo>
                <a:lnTo>
                  <a:pt x="1901344" y="0"/>
                </a:lnTo>
                <a:close/>
              </a:path>
            </a:pathLst>
          </a:custGeom>
          <a:blipFill>
            <a:blip r:embed="rId2"/>
            <a:stretch>
              <a:fillRect l="0" t="0" r="0" b="0"/>
            </a:stretch>
          </a:blipFill>
        </p:spPr>
      </p:sp>
      <p:grpSp>
        <p:nvGrpSpPr>
          <p:cNvPr name="Group 10" id="10"/>
          <p:cNvGrpSpPr/>
          <p:nvPr/>
        </p:nvGrpSpPr>
        <p:grpSpPr>
          <a:xfrm rot="0">
            <a:off x="15596960" y="1539161"/>
            <a:ext cx="7719139" cy="77191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3" id="13"/>
          <p:cNvSpPr txBox="true"/>
          <p:nvPr/>
        </p:nvSpPr>
        <p:spPr>
          <a:xfrm rot="0">
            <a:off x="3249452" y="2040064"/>
            <a:ext cx="11789096" cy="5987798"/>
          </a:xfrm>
          <a:prstGeom prst="rect">
            <a:avLst/>
          </a:prstGeom>
        </p:spPr>
        <p:txBody>
          <a:bodyPr anchor="t" rtlCol="false" tIns="0" lIns="0" bIns="0" rIns="0">
            <a:spAutoFit/>
          </a:bodyPr>
          <a:lstStyle/>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GRAPHS OF MATRIX NR_2_6_52</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84968" y="3017629"/>
            <a:ext cx="5178530" cy="5269443"/>
          </a:xfrm>
          <a:custGeom>
            <a:avLst/>
            <a:gdLst/>
            <a:ahLst/>
            <a:cxnLst/>
            <a:rect r="r" b="b" t="t" l="l"/>
            <a:pathLst>
              <a:path h="5269443" w="5178530">
                <a:moveTo>
                  <a:pt x="0" y="0"/>
                </a:moveTo>
                <a:lnTo>
                  <a:pt x="5178530" y="0"/>
                </a:lnTo>
                <a:lnTo>
                  <a:pt x="5178530" y="5269443"/>
                </a:lnTo>
                <a:lnTo>
                  <a:pt x="0" y="5269443"/>
                </a:lnTo>
                <a:lnTo>
                  <a:pt x="0" y="0"/>
                </a:lnTo>
                <a:close/>
              </a:path>
            </a:pathLst>
          </a:custGeom>
          <a:blipFill>
            <a:blip r:embed="rId2"/>
            <a:stretch>
              <a:fillRect l="0" t="0" r="-41819" b="0"/>
            </a:stretch>
          </a:blipFill>
        </p:spPr>
      </p:sp>
      <p:sp>
        <p:nvSpPr>
          <p:cNvPr name="AutoShape 3" id="3"/>
          <p:cNvSpPr/>
          <p:nvPr/>
        </p:nvSpPr>
        <p:spPr>
          <a:xfrm>
            <a:off x="9134475" y="2623986"/>
            <a:ext cx="9525" cy="6831279"/>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6114869" y="3522394"/>
            <a:ext cx="1523538" cy="895083"/>
          </a:xfrm>
          <a:custGeom>
            <a:avLst/>
            <a:gdLst/>
            <a:ahLst/>
            <a:cxnLst/>
            <a:rect r="r" b="b" t="t" l="l"/>
            <a:pathLst>
              <a:path h="895083" w="1523538">
                <a:moveTo>
                  <a:pt x="0" y="0"/>
                </a:moveTo>
                <a:lnTo>
                  <a:pt x="1523538" y="0"/>
                </a:lnTo>
                <a:lnTo>
                  <a:pt x="1523538" y="895083"/>
                </a:lnTo>
                <a:lnTo>
                  <a:pt x="0" y="895083"/>
                </a:lnTo>
                <a:lnTo>
                  <a:pt x="0" y="0"/>
                </a:lnTo>
                <a:close/>
              </a:path>
            </a:pathLst>
          </a:custGeom>
          <a:blipFill>
            <a:blip r:embed="rId3"/>
            <a:stretch>
              <a:fillRect l="-276669" t="-25554" r="-16085" b="-354106"/>
            </a:stretch>
          </a:blipFill>
        </p:spPr>
      </p:sp>
      <p:sp>
        <p:nvSpPr>
          <p:cNvPr name="Freeform 5" id="5"/>
          <p:cNvSpPr/>
          <p:nvPr/>
        </p:nvSpPr>
        <p:spPr>
          <a:xfrm flipH="false" flipV="false" rot="0">
            <a:off x="10344150" y="3017629"/>
            <a:ext cx="4827306" cy="5269443"/>
          </a:xfrm>
          <a:custGeom>
            <a:avLst/>
            <a:gdLst/>
            <a:ahLst/>
            <a:cxnLst/>
            <a:rect r="r" b="b" t="t" l="l"/>
            <a:pathLst>
              <a:path h="5269443" w="4827306">
                <a:moveTo>
                  <a:pt x="0" y="0"/>
                </a:moveTo>
                <a:lnTo>
                  <a:pt x="4827306" y="0"/>
                </a:lnTo>
                <a:lnTo>
                  <a:pt x="4827306" y="5269443"/>
                </a:lnTo>
                <a:lnTo>
                  <a:pt x="0" y="5269443"/>
                </a:lnTo>
                <a:lnTo>
                  <a:pt x="0" y="0"/>
                </a:lnTo>
                <a:close/>
              </a:path>
            </a:pathLst>
          </a:custGeom>
          <a:blipFill>
            <a:blip r:embed="rId4"/>
            <a:stretch>
              <a:fillRect l="-6010" t="0" r="-43822" b="-1230"/>
            </a:stretch>
          </a:blipFill>
        </p:spPr>
      </p:sp>
      <p:sp>
        <p:nvSpPr>
          <p:cNvPr name="Freeform 6" id="6"/>
          <p:cNvSpPr/>
          <p:nvPr/>
        </p:nvSpPr>
        <p:spPr>
          <a:xfrm flipH="false" flipV="false" rot="0">
            <a:off x="13335451" y="3522394"/>
            <a:ext cx="1523538" cy="895083"/>
          </a:xfrm>
          <a:custGeom>
            <a:avLst/>
            <a:gdLst/>
            <a:ahLst/>
            <a:cxnLst/>
            <a:rect r="r" b="b" t="t" l="l"/>
            <a:pathLst>
              <a:path h="895083" w="1523538">
                <a:moveTo>
                  <a:pt x="0" y="0"/>
                </a:moveTo>
                <a:lnTo>
                  <a:pt x="1523538" y="0"/>
                </a:lnTo>
                <a:lnTo>
                  <a:pt x="1523538" y="895083"/>
                </a:lnTo>
                <a:lnTo>
                  <a:pt x="0" y="895083"/>
                </a:lnTo>
                <a:lnTo>
                  <a:pt x="0" y="0"/>
                </a:lnTo>
                <a:close/>
              </a:path>
            </a:pathLst>
          </a:custGeom>
          <a:blipFill>
            <a:blip r:embed="rId3"/>
            <a:stretch>
              <a:fillRect l="-276669" t="-25554" r="-16085" b="-354106"/>
            </a:stretch>
          </a:blipFill>
        </p:spPr>
      </p:sp>
      <p:grpSp>
        <p:nvGrpSpPr>
          <p:cNvPr name="Group 7" id="7"/>
          <p:cNvGrpSpPr/>
          <p:nvPr/>
        </p:nvGrpSpPr>
        <p:grpSpPr>
          <a:xfrm rot="0">
            <a:off x="3031345" y="2471959"/>
            <a:ext cx="5182589" cy="698091"/>
            <a:chOff x="0" y="0"/>
            <a:chExt cx="1364962" cy="183859"/>
          </a:xfrm>
        </p:grpSpPr>
        <p:sp>
          <p:nvSpPr>
            <p:cNvPr name="Freeform 8" id="8"/>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9" id="9"/>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grpSp>
        <p:nvGrpSpPr>
          <p:cNvPr name="Group 10" id="10"/>
          <p:cNvGrpSpPr/>
          <p:nvPr/>
        </p:nvGrpSpPr>
        <p:grpSpPr>
          <a:xfrm rot="0">
            <a:off x="10344150" y="2471959"/>
            <a:ext cx="4934979" cy="698091"/>
            <a:chOff x="0" y="0"/>
            <a:chExt cx="1299748" cy="183859"/>
          </a:xfrm>
        </p:grpSpPr>
        <p:sp>
          <p:nvSpPr>
            <p:cNvPr name="Freeform 11" id="11"/>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12" id="12"/>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sp>
        <p:nvSpPr>
          <p:cNvPr name="TextBox 13" id="1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14" id="14"/>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44</a:t>
            </a:r>
          </a:p>
        </p:txBody>
      </p:sp>
      <p:sp>
        <p:nvSpPr>
          <p:cNvPr name="TextBox 15" id="15"/>
          <p:cNvSpPr txBox="true"/>
          <p:nvPr/>
        </p:nvSpPr>
        <p:spPr>
          <a:xfrm rot="0">
            <a:off x="4407277" y="1491687"/>
            <a:ext cx="9299496"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Bit Error Rate Vs Signal to Noise Ratio(dB)</a:t>
            </a:r>
          </a:p>
        </p:txBody>
      </p:sp>
      <p:sp>
        <p:nvSpPr>
          <p:cNvPr name="TextBox 16" id="16"/>
          <p:cNvSpPr txBox="true"/>
          <p:nvPr/>
        </p:nvSpPr>
        <p:spPr>
          <a:xfrm rot="0">
            <a:off x="3031345" y="8356080"/>
            <a:ext cx="5563252" cy="1099185"/>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Here, we can observe that for Eb/No=5-7 BER drops exponentially, thus after this decoding becomes highly successful.</a:t>
            </a:r>
          </a:p>
        </p:txBody>
      </p:sp>
      <p:sp>
        <p:nvSpPr>
          <p:cNvPr name="TextBox 17" id="17"/>
          <p:cNvSpPr txBox="true"/>
          <p:nvPr/>
        </p:nvSpPr>
        <p:spPr>
          <a:xfrm rot="0">
            <a:off x="9976177" y="8356080"/>
            <a:ext cx="5563252" cy="1099185"/>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Here, we can observe that for Eb/No=1-2 BER drops exponentially, thus after this decoding becomes highly successful.</a:t>
            </a:r>
          </a:p>
        </p:txBody>
      </p:sp>
      <p:grpSp>
        <p:nvGrpSpPr>
          <p:cNvPr name="Group 18" id="18"/>
          <p:cNvGrpSpPr/>
          <p:nvPr/>
        </p:nvGrpSpPr>
        <p:grpSpPr>
          <a:xfrm rot="0">
            <a:off x="1028700" y="8924722"/>
            <a:ext cx="860074" cy="333578"/>
            <a:chOff x="0" y="0"/>
            <a:chExt cx="1146765" cy="444771"/>
          </a:xfrm>
        </p:grpSpPr>
        <p:grpSp>
          <p:nvGrpSpPr>
            <p:cNvPr name="Group 19" id="19"/>
            <p:cNvGrpSpPr/>
            <p:nvPr/>
          </p:nvGrpSpPr>
          <p:grpSpPr>
            <a:xfrm rot="0">
              <a:off x="0" y="0"/>
              <a:ext cx="444771" cy="44477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2" id="22"/>
            <p:cNvGrpSpPr/>
            <p:nvPr/>
          </p:nvGrpSpPr>
          <p:grpSpPr>
            <a:xfrm rot="0">
              <a:off x="701994" y="0"/>
              <a:ext cx="444771" cy="44477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34475" y="2623986"/>
            <a:ext cx="9525" cy="6831279"/>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3290285" y="2552773"/>
            <a:ext cx="5182589" cy="698091"/>
            <a:chOff x="0" y="0"/>
            <a:chExt cx="1364962" cy="183859"/>
          </a:xfrm>
        </p:grpSpPr>
        <p:sp>
          <p:nvSpPr>
            <p:cNvPr name="Freeform 4" id="4"/>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5" id="5"/>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grpSp>
        <p:nvGrpSpPr>
          <p:cNvPr name="Group 6" id="6"/>
          <p:cNvGrpSpPr/>
          <p:nvPr/>
        </p:nvGrpSpPr>
        <p:grpSpPr>
          <a:xfrm rot="0">
            <a:off x="9946691" y="2552773"/>
            <a:ext cx="4934979" cy="698091"/>
            <a:chOff x="0" y="0"/>
            <a:chExt cx="1299748" cy="183859"/>
          </a:xfrm>
        </p:grpSpPr>
        <p:sp>
          <p:nvSpPr>
            <p:cNvPr name="Freeform 7" id="7"/>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8" id="8"/>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sp>
        <p:nvSpPr>
          <p:cNvPr name="Freeform 9" id="9"/>
          <p:cNvSpPr/>
          <p:nvPr/>
        </p:nvSpPr>
        <p:spPr>
          <a:xfrm flipH="false" flipV="false" rot="0">
            <a:off x="2531324" y="3250864"/>
            <a:ext cx="5941550" cy="5994539"/>
          </a:xfrm>
          <a:custGeom>
            <a:avLst/>
            <a:gdLst/>
            <a:ahLst/>
            <a:cxnLst/>
            <a:rect r="r" b="b" t="t" l="l"/>
            <a:pathLst>
              <a:path h="5994539" w="5941550">
                <a:moveTo>
                  <a:pt x="0" y="0"/>
                </a:moveTo>
                <a:lnTo>
                  <a:pt x="5941550" y="0"/>
                </a:lnTo>
                <a:lnTo>
                  <a:pt x="5941550" y="5994539"/>
                </a:lnTo>
                <a:lnTo>
                  <a:pt x="0" y="5994539"/>
                </a:lnTo>
                <a:lnTo>
                  <a:pt x="0" y="0"/>
                </a:lnTo>
                <a:close/>
              </a:path>
            </a:pathLst>
          </a:custGeom>
          <a:blipFill>
            <a:blip r:embed="rId2"/>
            <a:stretch>
              <a:fillRect l="-1395" t="0" r="-32679" b="0"/>
            </a:stretch>
          </a:blipFill>
        </p:spPr>
      </p:sp>
      <p:sp>
        <p:nvSpPr>
          <p:cNvPr name="Freeform 10" id="10"/>
          <p:cNvSpPr/>
          <p:nvPr/>
        </p:nvSpPr>
        <p:spPr>
          <a:xfrm flipH="false" flipV="false" rot="0">
            <a:off x="9408539" y="3317923"/>
            <a:ext cx="6011283" cy="5940377"/>
          </a:xfrm>
          <a:custGeom>
            <a:avLst/>
            <a:gdLst/>
            <a:ahLst/>
            <a:cxnLst/>
            <a:rect r="r" b="b" t="t" l="l"/>
            <a:pathLst>
              <a:path h="5940377" w="6011283">
                <a:moveTo>
                  <a:pt x="0" y="0"/>
                </a:moveTo>
                <a:lnTo>
                  <a:pt x="6011283" y="0"/>
                </a:lnTo>
                <a:lnTo>
                  <a:pt x="6011283" y="5940377"/>
                </a:lnTo>
                <a:lnTo>
                  <a:pt x="0" y="5940377"/>
                </a:lnTo>
                <a:lnTo>
                  <a:pt x="0" y="0"/>
                </a:lnTo>
                <a:close/>
              </a:path>
            </a:pathLst>
          </a:custGeom>
          <a:blipFill>
            <a:blip r:embed="rId3"/>
            <a:stretch>
              <a:fillRect l="0" t="0" r="0" b="0"/>
            </a:stretch>
          </a:blipFill>
        </p:spPr>
      </p:sp>
      <p:sp>
        <p:nvSpPr>
          <p:cNvPr name="Freeform 11" id="11"/>
          <p:cNvSpPr/>
          <p:nvPr/>
        </p:nvSpPr>
        <p:spPr>
          <a:xfrm flipH="false" flipV="false" rot="0">
            <a:off x="6753865" y="3689014"/>
            <a:ext cx="2113910" cy="1246725"/>
          </a:xfrm>
          <a:custGeom>
            <a:avLst/>
            <a:gdLst/>
            <a:ahLst/>
            <a:cxnLst/>
            <a:rect r="r" b="b" t="t" l="l"/>
            <a:pathLst>
              <a:path h="1246725" w="2113910">
                <a:moveTo>
                  <a:pt x="0" y="0"/>
                </a:moveTo>
                <a:lnTo>
                  <a:pt x="2113910" y="0"/>
                </a:lnTo>
                <a:lnTo>
                  <a:pt x="2113910" y="1246725"/>
                </a:lnTo>
                <a:lnTo>
                  <a:pt x="0" y="1246725"/>
                </a:lnTo>
                <a:lnTo>
                  <a:pt x="0" y="0"/>
                </a:lnTo>
                <a:close/>
              </a:path>
            </a:pathLst>
          </a:custGeom>
          <a:blipFill>
            <a:blip r:embed="rId4"/>
            <a:stretch>
              <a:fillRect l="-275608" t="-25338" r="0" b="-353907"/>
            </a:stretch>
          </a:blipFill>
        </p:spPr>
      </p:sp>
      <p:sp>
        <p:nvSpPr>
          <p:cNvPr name="TextBox 12" id="12"/>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13" id="13"/>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45</a:t>
            </a:r>
          </a:p>
        </p:txBody>
      </p:sp>
      <p:sp>
        <p:nvSpPr>
          <p:cNvPr name="TextBox 14" id="14"/>
          <p:cNvSpPr txBox="true"/>
          <p:nvPr/>
        </p:nvSpPr>
        <p:spPr>
          <a:xfrm rot="0">
            <a:off x="3099018" y="1490698"/>
            <a:ext cx="12089963"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Bit Error Rate Vs Signal to Noise Ratio(dB) In Log Scale</a:t>
            </a:r>
          </a:p>
        </p:txBody>
      </p:sp>
      <p:sp>
        <p:nvSpPr>
          <p:cNvPr name="Freeform 15" id="15"/>
          <p:cNvSpPr/>
          <p:nvPr/>
        </p:nvSpPr>
        <p:spPr>
          <a:xfrm flipH="false" flipV="false" rot="0">
            <a:off x="13752141" y="3689014"/>
            <a:ext cx="2113910" cy="1246725"/>
          </a:xfrm>
          <a:custGeom>
            <a:avLst/>
            <a:gdLst/>
            <a:ahLst/>
            <a:cxnLst/>
            <a:rect r="r" b="b" t="t" l="l"/>
            <a:pathLst>
              <a:path h="1246725" w="2113910">
                <a:moveTo>
                  <a:pt x="0" y="0"/>
                </a:moveTo>
                <a:lnTo>
                  <a:pt x="2113910" y="0"/>
                </a:lnTo>
                <a:lnTo>
                  <a:pt x="2113910" y="1246725"/>
                </a:lnTo>
                <a:lnTo>
                  <a:pt x="0" y="1246725"/>
                </a:lnTo>
                <a:lnTo>
                  <a:pt x="0" y="0"/>
                </a:lnTo>
                <a:close/>
              </a:path>
            </a:pathLst>
          </a:custGeom>
          <a:blipFill>
            <a:blip r:embed="rId4"/>
            <a:stretch>
              <a:fillRect l="-275608" t="-25338" r="0" b="-353907"/>
            </a:stretch>
          </a:blipFill>
        </p:spPr>
      </p:sp>
      <p:grpSp>
        <p:nvGrpSpPr>
          <p:cNvPr name="Group 16" id="16"/>
          <p:cNvGrpSpPr/>
          <p:nvPr/>
        </p:nvGrpSpPr>
        <p:grpSpPr>
          <a:xfrm rot="0">
            <a:off x="1028700" y="8924722"/>
            <a:ext cx="860074" cy="333578"/>
            <a:chOff x="0" y="0"/>
            <a:chExt cx="1146765" cy="444771"/>
          </a:xfrm>
        </p:grpSpPr>
        <p:grpSp>
          <p:nvGrpSpPr>
            <p:cNvPr name="Group 17" id="17"/>
            <p:cNvGrpSpPr/>
            <p:nvPr/>
          </p:nvGrpSpPr>
          <p:grpSpPr>
            <a:xfrm rot="0">
              <a:off x="0" y="0"/>
              <a:ext cx="444771" cy="44477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0" id="20"/>
            <p:cNvGrpSpPr/>
            <p:nvPr/>
          </p:nvGrpSpPr>
          <p:grpSpPr>
            <a:xfrm rot="0">
              <a:off x="701994" y="0"/>
              <a:ext cx="444771" cy="44477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AutoShape 9" id="9"/>
          <p:cNvSpPr/>
          <p:nvPr/>
        </p:nvSpPr>
        <p:spPr>
          <a:xfrm>
            <a:off x="9134475" y="2623986"/>
            <a:ext cx="9525" cy="6831279"/>
          </a:xfrm>
          <a:prstGeom prst="line">
            <a:avLst/>
          </a:prstGeom>
          <a:ln cap="flat" w="38100">
            <a:solidFill>
              <a:srgbClr val="000000"/>
            </a:solidFill>
            <a:prstDash val="solid"/>
            <a:headEnd type="none" len="sm" w="sm"/>
            <a:tailEnd type="none" len="sm" w="sm"/>
          </a:ln>
        </p:spPr>
      </p:sp>
      <p:grpSp>
        <p:nvGrpSpPr>
          <p:cNvPr name="Group 10" id="10"/>
          <p:cNvGrpSpPr/>
          <p:nvPr/>
        </p:nvGrpSpPr>
        <p:grpSpPr>
          <a:xfrm rot="0">
            <a:off x="3221676" y="2471959"/>
            <a:ext cx="5182589" cy="698091"/>
            <a:chOff x="0" y="0"/>
            <a:chExt cx="1364962" cy="183859"/>
          </a:xfrm>
        </p:grpSpPr>
        <p:sp>
          <p:nvSpPr>
            <p:cNvPr name="Freeform 11" id="11"/>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12" id="12"/>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grpSp>
        <p:nvGrpSpPr>
          <p:cNvPr name="Group 13" id="13"/>
          <p:cNvGrpSpPr/>
          <p:nvPr/>
        </p:nvGrpSpPr>
        <p:grpSpPr>
          <a:xfrm rot="0">
            <a:off x="10344150" y="2471959"/>
            <a:ext cx="4934979" cy="698091"/>
            <a:chOff x="0" y="0"/>
            <a:chExt cx="1299748" cy="183859"/>
          </a:xfrm>
        </p:grpSpPr>
        <p:sp>
          <p:nvSpPr>
            <p:cNvPr name="Freeform 14" id="14"/>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15" id="15"/>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sp>
        <p:nvSpPr>
          <p:cNvPr name="Freeform 16" id="16"/>
          <p:cNvSpPr/>
          <p:nvPr/>
        </p:nvSpPr>
        <p:spPr>
          <a:xfrm flipH="false" flipV="false" rot="0">
            <a:off x="3031345" y="3040286"/>
            <a:ext cx="5047945" cy="5224129"/>
          </a:xfrm>
          <a:custGeom>
            <a:avLst/>
            <a:gdLst/>
            <a:ahLst/>
            <a:cxnLst/>
            <a:rect r="r" b="b" t="t" l="l"/>
            <a:pathLst>
              <a:path h="5224129" w="5047945">
                <a:moveTo>
                  <a:pt x="0" y="0"/>
                </a:moveTo>
                <a:lnTo>
                  <a:pt x="5047945" y="0"/>
                </a:lnTo>
                <a:lnTo>
                  <a:pt x="5047945" y="5224129"/>
                </a:lnTo>
                <a:lnTo>
                  <a:pt x="0" y="5224129"/>
                </a:lnTo>
                <a:lnTo>
                  <a:pt x="0" y="0"/>
                </a:lnTo>
                <a:close/>
              </a:path>
            </a:pathLst>
          </a:custGeom>
          <a:blipFill>
            <a:blip r:embed="rId2"/>
            <a:stretch>
              <a:fillRect l="0" t="0" r="-33535" b="0"/>
            </a:stretch>
          </a:blipFill>
        </p:spPr>
      </p:sp>
      <p:sp>
        <p:nvSpPr>
          <p:cNvPr name="Freeform 17" id="17"/>
          <p:cNvSpPr/>
          <p:nvPr/>
        </p:nvSpPr>
        <p:spPr>
          <a:xfrm flipH="false" flipV="false" rot="0">
            <a:off x="3859757" y="3437337"/>
            <a:ext cx="1848502" cy="1065197"/>
          </a:xfrm>
          <a:custGeom>
            <a:avLst/>
            <a:gdLst/>
            <a:ahLst/>
            <a:cxnLst/>
            <a:rect r="r" b="b" t="t" l="l"/>
            <a:pathLst>
              <a:path h="1065197" w="1848502">
                <a:moveTo>
                  <a:pt x="0" y="0"/>
                </a:moveTo>
                <a:lnTo>
                  <a:pt x="1848503" y="0"/>
                </a:lnTo>
                <a:lnTo>
                  <a:pt x="1848503" y="1065197"/>
                </a:lnTo>
                <a:lnTo>
                  <a:pt x="0" y="1065197"/>
                </a:lnTo>
                <a:lnTo>
                  <a:pt x="0" y="0"/>
                </a:lnTo>
                <a:close/>
              </a:path>
            </a:pathLst>
          </a:custGeom>
          <a:blipFill>
            <a:blip r:embed="rId3"/>
            <a:stretch>
              <a:fillRect l="-315241" t="-20772" r="-4446" b="-443667"/>
            </a:stretch>
          </a:blipFill>
        </p:spPr>
      </p:sp>
      <p:sp>
        <p:nvSpPr>
          <p:cNvPr name="Freeform 18" id="18"/>
          <p:cNvSpPr/>
          <p:nvPr/>
        </p:nvSpPr>
        <p:spPr>
          <a:xfrm flipH="false" flipV="false" rot="0">
            <a:off x="9877425" y="3040286"/>
            <a:ext cx="5203589" cy="5224129"/>
          </a:xfrm>
          <a:custGeom>
            <a:avLst/>
            <a:gdLst/>
            <a:ahLst/>
            <a:cxnLst/>
            <a:rect r="r" b="b" t="t" l="l"/>
            <a:pathLst>
              <a:path h="5224129" w="5203589">
                <a:moveTo>
                  <a:pt x="0" y="0"/>
                </a:moveTo>
                <a:lnTo>
                  <a:pt x="5203589" y="0"/>
                </a:lnTo>
                <a:lnTo>
                  <a:pt x="5203589" y="5224129"/>
                </a:lnTo>
                <a:lnTo>
                  <a:pt x="0" y="5224129"/>
                </a:lnTo>
                <a:lnTo>
                  <a:pt x="0" y="0"/>
                </a:lnTo>
                <a:close/>
              </a:path>
            </a:pathLst>
          </a:custGeom>
          <a:blipFill>
            <a:blip r:embed="rId4"/>
            <a:stretch>
              <a:fillRect l="0" t="0" r="0" b="0"/>
            </a:stretch>
          </a:blipFill>
        </p:spPr>
      </p:sp>
      <p:sp>
        <p:nvSpPr>
          <p:cNvPr name="TextBox 19" id="19"/>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20" id="20"/>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46</a:t>
            </a:r>
          </a:p>
        </p:txBody>
      </p:sp>
      <p:sp>
        <p:nvSpPr>
          <p:cNvPr name="TextBox 21" id="21"/>
          <p:cNvSpPr txBox="true"/>
          <p:nvPr/>
        </p:nvSpPr>
        <p:spPr>
          <a:xfrm rot="0">
            <a:off x="3475374" y="1496598"/>
            <a:ext cx="11337251"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Probability of Success Vs Signal to Noise Ratio(dB)</a:t>
            </a:r>
          </a:p>
        </p:txBody>
      </p:sp>
      <p:sp>
        <p:nvSpPr>
          <p:cNvPr name="TextBox 22" id="22"/>
          <p:cNvSpPr txBox="true"/>
          <p:nvPr/>
        </p:nvSpPr>
        <p:spPr>
          <a:xfrm rot="0">
            <a:off x="3031345" y="8356080"/>
            <a:ext cx="5563252" cy="147066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As the Code Rate decreases, higher value of Eb/N0 is required to achieve greater probability of Success for Hard Decision Decoding.</a:t>
            </a:r>
          </a:p>
        </p:txBody>
      </p:sp>
      <p:sp>
        <p:nvSpPr>
          <p:cNvPr name="TextBox 23" id="23"/>
          <p:cNvSpPr txBox="true"/>
          <p:nvPr/>
        </p:nvSpPr>
        <p:spPr>
          <a:xfrm rot="0">
            <a:off x="9976177" y="8356080"/>
            <a:ext cx="5563252" cy="1099185"/>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In Soft Decision Decoding, for any Eb/N0 above 3, Probability of Success is almost 100%. </a:t>
            </a:r>
          </a:p>
        </p:txBody>
      </p:sp>
      <p:sp>
        <p:nvSpPr>
          <p:cNvPr name="Freeform 24" id="24"/>
          <p:cNvSpPr/>
          <p:nvPr/>
        </p:nvSpPr>
        <p:spPr>
          <a:xfrm flipH="false" flipV="false" rot="0">
            <a:off x="12964123" y="3437337"/>
            <a:ext cx="1848502" cy="1065197"/>
          </a:xfrm>
          <a:custGeom>
            <a:avLst/>
            <a:gdLst/>
            <a:ahLst/>
            <a:cxnLst/>
            <a:rect r="r" b="b" t="t" l="l"/>
            <a:pathLst>
              <a:path h="1065197" w="1848502">
                <a:moveTo>
                  <a:pt x="0" y="0"/>
                </a:moveTo>
                <a:lnTo>
                  <a:pt x="1848503" y="0"/>
                </a:lnTo>
                <a:lnTo>
                  <a:pt x="1848503" y="1065197"/>
                </a:lnTo>
                <a:lnTo>
                  <a:pt x="0" y="1065197"/>
                </a:lnTo>
                <a:lnTo>
                  <a:pt x="0" y="0"/>
                </a:lnTo>
                <a:close/>
              </a:path>
            </a:pathLst>
          </a:custGeom>
          <a:blipFill>
            <a:blip r:embed="rId3"/>
            <a:stretch>
              <a:fillRect l="-315241" t="-20772" r="-4446" b="-443667"/>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AutoShape 9" id="9"/>
          <p:cNvSpPr/>
          <p:nvPr/>
        </p:nvSpPr>
        <p:spPr>
          <a:xfrm>
            <a:off x="9134475" y="2623986"/>
            <a:ext cx="9525" cy="6831279"/>
          </a:xfrm>
          <a:prstGeom prst="line">
            <a:avLst/>
          </a:prstGeom>
          <a:ln cap="flat" w="38100">
            <a:solidFill>
              <a:srgbClr val="000000"/>
            </a:solidFill>
            <a:prstDash val="solid"/>
            <a:headEnd type="none" len="sm" w="sm"/>
            <a:tailEnd type="none" len="sm" w="sm"/>
          </a:ln>
        </p:spPr>
      </p:sp>
      <p:grpSp>
        <p:nvGrpSpPr>
          <p:cNvPr name="Group 10" id="10"/>
          <p:cNvGrpSpPr/>
          <p:nvPr/>
        </p:nvGrpSpPr>
        <p:grpSpPr>
          <a:xfrm rot="0">
            <a:off x="2970638" y="2471959"/>
            <a:ext cx="5182589" cy="698091"/>
            <a:chOff x="0" y="0"/>
            <a:chExt cx="1364962" cy="183859"/>
          </a:xfrm>
        </p:grpSpPr>
        <p:sp>
          <p:nvSpPr>
            <p:cNvPr name="Freeform 11" id="11"/>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12" id="12"/>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sp>
        <p:nvSpPr>
          <p:cNvPr name="Freeform 13" id="13"/>
          <p:cNvSpPr/>
          <p:nvPr/>
        </p:nvSpPr>
        <p:spPr>
          <a:xfrm flipH="false" flipV="false" rot="0">
            <a:off x="10215421" y="3040286"/>
            <a:ext cx="5544980" cy="5720648"/>
          </a:xfrm>
          <a:custGeom>
            <a:avLst/>
            <a:gdLst/>
            <a:ahLst/>
            <a:cxnLst/>
            <a:rect r="r" b="b" t="t" l="l"/>
            <a:pathLst>
              <a:path h="5720648" w="5544980">
                <a:moveTo>
                  <a:pt x="0" y="0"/>
                </a:moveTo>
                <a:lnTo>
                  <a:pt x="5544980" y="0"/>
                </a:lnTo>
                <a:lnTo>
                  <a:pt x="5544980" y="5720648"/>
                </a:lnTo>
                <a:lnTo>
                  <a:pt x="0" y="5720648"/>
                </a:lnTo>
                <a:lnTo>
                  <a:pt x="0" y="0"/>
                </a:lnTo>
                <a:close/>
              </a:path>
            </a:pathLst>
          </a:custGeom>
          <a:blipFill>
            <a:blip r:embed="rId2"/>
            <a:stretch>
              <a:fillRect l="0" t="0" r="0" b="0"/>
            </a:stretch>
          </a:blipFill>
        </p:spPr>
      </p:sp>
      <p:grpSp>
        <p:nvGrpSpPr>
          <p:cNvPr name="Group 14" id="14"/>
          <p:cNvGrpSpPr/>
          <p:nvPr/>
        </p:nvGrpSpPr>
        <p:grpSpPr>
          <a:xfrm rot="0">
            <a:off x="10619031" y="2471959"/>
            <a:ext cx="4934979" cy="698091"/>
            <a:chOff x="0" y="0"/>
            <a:chExt cx="1299748" cy="183859"/>
          </a:xfrm>
        </p:grpSpPr>
        <p:sp>
          <p:nvSpPr>
            <p:cNvPr name="Freeform 15" id="15"/>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16" id="16"/>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sp>
        <p:nvSpPr>
          <p:cNvPr name="Freeform 17" id="17"/>
          <p:cNvSpPr/>
          <p:nvPr/>
        </p:nvSpPr>
        <p:spPr>
          <a:xfrm flipH="false" flipV="false" rot="0">
            <a:off x="13086520" y="3684273"/>
            <a:ext cx="1848502" cy="1065197"/>
          </a:xfrm>
          <a:custGeom>
            <a:avLst/>
            <a:gdLst/>
            <a:ahLst/>
            <a:cxnLst/>
            <a:rect r="r" b="b" t="t" l="l"/>
            <a:pathLst>
              <a:path h="1065197" w="1848502">
                <a:moveTo>
                  <a:pt x="0" y="0"/>
                </a:moveTo>
                <a:lnTo>
                  <a:pt x="1848503" y="0"/>
                </a:lnTo>
                <a:lnTo>
                  <a:pt x="1848503" y="1065197"/>
                </a:lnTo>
                <a:lnTo>
                  <a:pt x="0" y="1065197"/>
                </a:lnTo>
                <a:lnTo>
                  <a:pt x="0" y="0"/>
                </a:lnTo>
                <a:close/>
              </a:path>
            </a:pathLst>
          </a:custGeom>
          <a:blipFill>
            <a:blip r:embed="rId3"/>
            <a:stretch>
              <a:fillRect l="-315241" t="-20772" r="-4446" b="-443667"/>
            </a:stretch>
          </a:blipFill>
        </p:spPr>
      </p:sp>
      <p:sp>
        <p:nvSpPr>
          <p:cNvPr name="Freeform 18" id="18"/>
          <p:cNvSpPr/>
          <p:nvPr/>
        </p:nvSpPr>
        <p:spPr>
          <a:xfrm flipH="false" flipV="false" rot="0">
            <a:off x="2544544" y="3040286"/>
            <a:ext cx="5608683" cy="5720648"/>
          </a:xfrm>
          <a:custGeom>
            <a:avLst/>
            <a:gdLst/>
            <a:ahLst/>
            <a:cxnLst/>
            <a:rect r="r" b="b" t="t" l="l"/>
            <a:pathLst>
              <a:path h="5720648" w="5608683">
                <a:moveTo>
                  <a:pt x="0" y="0"/>
                </a:moveTo>
                <a:lnTo>
                  <a:pt x="5608683" y="0"/>
                </a:lnTo>
                <a:lnTo>
                  <a:pt x="5608683" y="5720648"/>
                </a:lnTo>
                <a:lnTo>
                  <a:pt x="0" y="5720648"/>
                </a:lnTo>
                <a:lnTo>
                  <a:pt x="0" y="0"/>
                </a:lnTo>
                <a:close/>
              </a:path>
            </a:pathLst>
          </a:custGeom>
          <a:blipFill>
            <a:blip r:embed="rId4"/>
            <a:stretch>
              <a:fillRect l="0" t="0" r="-32462" b="0"/>
            </a:stretch>
          </a:blipFill>
        </p:spPr>
      </p:sp>
      <p:sp>
        <p:nvSpPr>
          <p:cNvPr name="Freeform 19" id="19"/>
          <p:cNvSpPr/>
          <p:nvPr/>
        </p:nvSpPr>
        <p:spPr>
          <a:xfrm flipH="false" flipV="false" rot="0">
            <a:off x="3964469" y="3684273"/>
            <a:ext cx="1848502" cy="1065197"/>
          </a:xfrm>
          <a:custGeom>
            <a:avLst/>
            <a:gdLst/>
            <a:ahLst/>
            <a:cxnLst/>
            <a:rect r="r" b="b" t="t" l="l"/>
            <a:pathLst>
              <a:path h="1065197" w="1848502">
                <a:moveTo>
                  <a:pt x="0" y="0"/>
                </a:moveTo>
                <a:lnTo>
                  <a:pt x="1848502" y="0"/>
                </a:lnTo>
                <a:lnTo>
                  <a:pt x="1848502" y="1065197"/>
                </a:lnTo>
                <a:lnTo>
                  <a:pt x="0" y="1065197"/>
                </a:lnTo>
                <a:lnTo>
                  <a:pt x="0" y="0"/>
                </a:lnTo>
                <a:close/>
              </a:path>
            </a:pathLst>
          </a:custGeom>
          <a:blipFill>
            <a:blip r:embed="rId3"/>
            <a:stretch>
              <a:fillRect l="-315241" t="-20772" r="-4446" b="-443667"/>
            </a:stretch>
          </a:blipFill>
        </p:spPr>
      </p:sp>
      <p:sp>
        <p:nvSpPr>
          <p:cNvPr name="TextBox 20" id="20"/>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21" id="21"/>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47</a:t>
            </a:r>
          </a:p>
        </p:txBody>
      </p:sp>
      <p:sp>
        <p:nvSpPr>
          <p:cNvPr name="TextBox 22" id="22"/>
          <p:cNvSpPr txBox="true"/>
          <p:nvPr/>
        </p:nvSpPr>
        <p:spPr>
          <a:xfrm rot="0">
            <a:off x="2544544" y="1559829"/>
            <a:ext cx="13198912"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Probability of Decoding Failure Vs Signal to Noise Ratio(dB)</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AutoShape 9" id="9"/>
          <p:cNvSpPr/>
          <p:nvPr/>
        </p:nvSpPr>
        <p:spPr>
          <a:xfrm>
            <a:off x="9144000" y="2991908"/>
            <a:ext cx="0" cy="5376168"/>
          </a:xfrm>
          <a:prstGeom prst="line">
            <a:avLst/>
          </a:prstGeom>
          <a:ln cap="flat" w="38100">
            <a:solidFill>
              <a:srgbClr val="000000"/>
            </a:solidFill>
            <a:prstDash val="solid"/>
            <a:headEnd type="none" len="sm" w="sm"/>
            <a:tailEnd type="none" len="sm" w="sm"/>
          </a:ln>
        </p:spPr>
      </p:sp>
      <p:grpSp>
        <p:nvGrpSpPr>
          <p:cNvPr name="Group 10" id="10"/>
          <p:cNvGrpSpPr/>
          <p:nvPr/>
        </p:nvGrpSpPr>
        <p:grpSpPr>
          <a:xfrm rot="0">
            <a:off x="2566699" y="2991908"/>
            <a:ext cx="5182589" cy="698091"/>
            <a:chOff x="0" y="0"/>
            <a:chExt cx="1364962" cy="183859"/>
          </a:xfrm>
        </p:grpSpPr>
        <p:sp>
          <p:nvSpPr>
            <p:cNvPr name="Freeform 11" id="11"/>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12" id="12"/>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grpSp>
        <p:nvGrpSpPr>
          <p:cNvPr name="Group 13" id="13"/>
          <p:cNvGrpSpPr/>
          <p:nvPr/>
        </p:nvGrpSpPr>
        <p:grpSpPr>
          <a:xfrm rot="0">
            <a:off x="10599015" y="2991908"/>
            <a:ext cx="4934979" cy="698091"/>
            <a:chOff x="0" y="0"/>
            <a:chExt cx="1299748" cy="183859"/>
          </a:xfrm>
        </p:grpSpPr>
        <p:sp>
          <p:nvSpPr>
            <p:cNvPr name="Freeform 14" id="14"/>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15" id="15"/>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sp>
        <p:nvSpPr>
          <p:cNvPr name="Freeform 16" id="16"/>
          <p:cNvSpPr/>
          <p:nvPr/>
        </p:nvSpPr>
        <p:spPr>
          <a:xfrm flipH="false" flipV="false" rot="0">
            <a:off x="1458737" y="3929562"/>
            <a:ext cx="7398513" cy="4235649"/>
          </a:xfrm>
          <a:custGeom>
            <a:avLst/>
            <a:gdLst/>
            <a:ahLst/>
            <a:cxnLst/>
            <a:rect r="r" b="b" t="t" l="l"/>
            <a:pathLst>
              <a:path h="4235649" w="7398513">
                <a:moveTo>
                  <a:pt x="0" y="0"/>
                </a:moveTo>
                <a:lnTo>
                  <a:pt x="7398513" y="0"/>
                </a:lnTo>
                <a:lnTo>
                  <a:pt x="7398513" y="4235649"/>
                </a:lnTo>
                <a:lnTo>
                  <a:pt x="0" y="4235649"/>
                </a:lnTo>
                <a:lnTo>
                  <a:pt x="0" y="0"/>
                </a:lnTo>
                <a:close/>
              </a:path>
            </a:pathLst>
          </a:custGeom>
          <a:blipFill>
            <a:blip r:embed="rId2"/>
            <a:stretch>
              <a:fillRect l="0" t="0" r="0" b="0"/>
            </a:stretch>
          </a:blipFill>
        </p:spPr>
      </p:sp>
      <p:sp>
        <p:nvSpPr>
          <p:cNvPr name="Freeform 17" id="17"/>
          <p:cNvSpPr/>
          <p:nvPr/>
        </p:nvSpPr>
        <p:spPr>
          <a:xfrm flipH="false" flipV="false" rot="0">
            <a:off x="9477375" y="3929562"/>
            <a:ext cx="6056619" cy="4235649"/>
          </a:xfrm>
          <a:custGeom>
            <a:avLst/>
            <a:gdLst/>
            <a:ahLst/>
            <a:cxnLst/>
            <a:rect r="r" b="b" t="t" l="l"/>
            <a:pathLst>
              <a:path h="4235649" w="6056619">
                <a:moveTo>
                  <a:pt x="0" y="0"/>
                </a:moveTo>
                <a:lnTo>
                  <a:pt x="6056619" y="0"/>
                </a:lnTo>
                <a:lnTo>
                  <a:pt x="6056619" y="4235649"/>
                </a:lnTo>
                <a:lnTo>
                  <a:pt x="0" y="4235649"/>
                </a:lnTo>
                <a:lnTo>
                  <a:pt x="0" y="0"/>
                </a:lnTo>
                <a:close/>
              </a:path>
            </a:pathLst>
          </a:custGeom>
          <a:blipFill>
            <a:blip r:embed="rId3"/>
            <a:stretch>
              <a:fillRect l="-1170" t="0" r="0" b="0"/>
            </a:stretch>
          </a:blipFill>
        </p:spPr>
      </p:sp>
      <p:sp>
        <p:nvSpPr>
          <p:cNvPr name="Freeform 18" id="18"/>
          <p:cNvSpPr/>
          <p:nvPr/>
        </p:nvSpPr>
        <p:spPr>
          <a:xfrm flipH="false" flipV="false" rot="0">
            <a:off x="15533994" y="4747831"/>
            <a:ext cx="1409128" cy="2315502"/>
          </a:xfrm>
          <a:custGeom>
            <a:avLst/>
            <a:gdLst/>
            <a:ahLst/>
            <a:cxnLst/>
            <a:rect r="r" b="b" t="t" l="l"/>
            <a:pathLst>
              <a:path h="2315502" w="1409128">
                <a:moveTo>
                  <a:pt x="0" y="0"/>
                </a:moveTo>
                <a:lnTo>
                  <a:pt x="1409128" y="0"/>
                </a:lnTo>
                <a:lnTo>
                  <a:pt x="1409128" y="2315502"/>
                </a:lnTo>
                <a:lnTo>
                  <a:pt x="0" y="2315502"/>
                </a:lnTo>
                <a:lnTo>
                  <a:pt x="0" y="0"/>
                </a:lnTo>
                <a:close/>
              </a:path>
            </a:pathLst>
          </a:custGeom>
          <a:blipFill>
            <a:blip r:embed="rId4"/>
            <a:stretch>
              <a:fillRect l="0" t="0" r="0" b="0"/>
            </a:stretch>
          </a:blipFill>
        </p:spPr>
      </p:sp>
      <p:sp>
        <p:nvSpPr>
          <p:cNvPr name="TextBox 19" id="19"/>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20" id="20"/>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48</a:t>
            </a:r>
          </a:p>
        </p:txBody>
      </p:sp>
      <p:sp>
        <p:nvSpPr>
          <p:cNvPr name="TextBox 21" id="21"/>
          <p:cNvSpPr txBox="true"/>
          <p:nvPr/>
        </p:nvSpPr>
        <p:spPr>
          <a:xfrm rot="0">
            <a:off x="4465975" y="1270635"/>
            <a:ext cx="9356050"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Probability of Success Vs No. of Iterations</a:t>
            </a:r>
          </a:p>
        </p:txBody>
      </p:sp>
      <p:grpSp>
        <p:nvGrpSpPr>
          <p:cNvPr name="Group 22" id="22"/>
          <p:cNvGrpSpPr/>
          <p:nvPr/>
        </p:nvGrpSpPr>
        <p:grpSpPr>
          <a:xfrm rot="0">
            <a:off x="6676511" y="2093694"/>
            <a:ext cx="4934979" cy="839656"/>
            <a:chOff x="0" y="0"/>
            <a:chExt cx="1299748" cy="221144"/>
          </a:xfrm>
        </p:grpSpPr>
        <p:sp>
          <p:nvSpPr>
            <p:cNvPr name="Freeform 23" id="23"/>
            <p:cNvSpPr/>
            <p:nvPr/>
          </p:nvSpPr>
          <p:spPr>
            <a:xfrm flipH="false" flipV="false" rot="0">
              <a:off x="0" y="0"/>
              <a:ext cx="1299748" cy="221144"/>
            </a:xfrm>
            <a:custGeom>
              <a:avLst/>
              <a:gdLst/>
              <a:ahLst/>
              <a:cxnLst/>
              <a:rect r="r" b="b" t="t" l="l"/>
              <a:pathLst>
                <a:path h="221144" w="1299748">
                  <a:moveTo>
                    <a:pt x="649874" y="0"/>
                  </a:moveTo>
                  <a:cubicBezTo>
                    <a:pt x="290958" y="0"/>
                    <a:pt x="0" y="49505"/>
                    <a:pt x="0" y="110572"/>
                  </a:cubicBezTo>
                  <a:cubicBezTo>
                    <a:pt x="0" y="171639"/>
                    <a:pt x="290958" y="221144"/>
                    <a:pt x="649874" y="221144"/>
                  </a:cubicBezTo>
                  <a:cubicBezTo>
                    <a:pt x="1008789" y="221144"/>
                    <a:pt x="1299748" y="171639"/>
                    <a:pt x="1299748" y="110572"/>
                  </a:cubicBezTo>
                  <a:cubicBezTo>
                    <a:pt x="1299748" y="49505"/>
                    <a:pt x="1008789" y="0"/>
                    <a:pt x="649874" y="0"/>
                  </a:cubicBezTo>
                  <a:close/>
                </a:path>
              </a:pathLst>
            </a:custGeom>
            <a:solidFill>
              <a:srgbClr val="000000">
                <a:alpha val="0"/>
              </a:srgbClr>
            </a:solidFill>
          </p:spPr>
        </p:sp>
        <p:sp>
          <p:nvSpPr>
            <p:cNvPr name="TextBox 24" id="24"/>
            <p:cNvSpPr txBox="true"/>
            <p:nvPr/>
          </p:nvSpPr>
          <p:spPr>
            <a:xfrm>
              <a:off x="121851" y="-36418"/>
              <a:ext cx="1056045" cy="236829"/>
            </a:xfrm>
            <a:prstGeom prst="rect">
              <a:avLst/>
            </a:prstGeom>
          </p:spPr>
          <p:txBody>
            <a:bodyPr anchor="ctr" rtlCol="false" tIns="50800" lIns="50800" bIns="50800" rIns="50800"/>
            <a:lstStyle/>
            <a:p>
              <a:pPr algn="ctr">
                <a:lnSpc>
                  <a:spcPts val="3919"/>
                </a:lnSpc>
              </a:pPr>
              <a:r>
                <a:rPr lang="en-US" b="true" sz="2799">
                  <a:solidFill>
                    <a:srgbClr val="000000"/>
                  </a:solidFill>
                  <a:latin typeface="Inter Bold"/>
                  <a:ea typeface="Inter Bold"/>
                  <a:cs typeface="Inter Bold"/>
                  <a:sym typeface="Inter Bold"/>
                </a:rPr>
                <a:t>CODE RATE = 1/4</a:t>
              </a:r>
            </a:p>
          </p:txBody>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9" id="9"/>
          <p:cNvSpPr/>
          <p:nvPr/>
        </p:nvSpPr>
        <p:spPr>
          <a:xfrm flipH="false" flipV="false" rot="0">
            <a:off x="15533994" y="4747831"/>
            <a:ext cx="1409128" cy="2315502"/>
          </a:xfrm>
          <a:custGeom>
            <a:avLst/>
            <a:gdLst/>
            <a:ahLst/>
            <a:cxnLst/>
            <a:rect r="r" b="b" t="t" l="l"/>
            <a:pathLst>
              <a:path h="2315502" w="1409128">
                <a:moveTo>
                  <a:pt x="0" y="0"/>
                </a:moveTo>
                <a:lnTo>
                  <a:pt x="1409128" y="0"/>
                </a:lnTo>
                <a:lnTo>
                  <a:pt x="1409128" y="2315502"/>
                </a:lnTo>
                <a:lnTo>
                  <a:pt x="0" y="2315502"/>
                </a:lnTo>
                <a:lnTo>
                  <a:pt x="0" y="0"/>
                </a:lnTo>
                <a:close/>
              </a:path>
            </a:pathLst>
          </a:custGeom>
          <a:blipFill>
            <a:blip r:embed="rId2"/>
            <a:stretch>
              <a:fillRect l="0" t="0" r="0" b="0"/>
            </a:stretch>
          </a:blipFill>
        </p:spPr>
      </p:sp>
      <p:grpSp>
        <p:nvGrpSpPr>
          <p:cNvPr name="Group 10" id="10"/>
          <p:cNvGrpSpPr/>
          <p:nvPr/>
        </p:nvGrpSpPr>
        <p:grpSpPr>
          <a:xfrm rot="0">
            <a:off x="6676511" y="2093694"/>
            <a:ext cx="4934979" cy="839656"/>
            <a:chOff x="0" y="0"/>
            <a:chExt cx="1299748" cy="221144"/>
          </a:xfrm>
        </p:grpSpPr>
        <p:sp>
          <p:nvSpPr>
            <p:cNvPr name="Freeform 11" id="11"/>
            <p:cNvSpPr/>
            <p:nvPr/>
          </p:nvSpPr>
          <p:spPr>
            <a:xfrm flipH="false" flipV="false" rot="0">
              <a:off x="0" y="0"/>
              <a:ext cx="1299748" cy="221144"/>
            </a:xfrm>
            <a:custGeom>
              <a:avLst/>
              <a:gdLst/>
              <a:ahLst/>
              <a:cxnLst/>
              <a:rect r="r" b="b" t="t" l="l"/>
              <a:pathLst>
                <a:path h="221144" w="1299748">
                  <a:moveTo>
                    <a:pt x="649874" y="0"/>
                  </a:moveTo>
                  <a:cubicBezTo>
                    <a:pt x="290958" y="0"/>
                    <a:pt x="0" y="49505"/>
                    <a:pt x="0" y="110572"/>
                  </a:cubicBezTo>
                  <a:cubicBezTo>
                    <a:pt x="0" y="171639"/>
                    <a:pt x="290958" y="221144"/>
                    <a:pt x="649874" y="221144"/>
                  </a:cubicBezTo>
                  <a:cubicBezTo>
                    <a:pt x="1008789" y="221144"/>
                    <a:pt x="1299748" y="171639"/>
                    <a:pt x="1299748" y="110572"/>
                  </a:cubicBezTo>
                  <a:cubicBezTo>
                    <a:pt x="1299748" y="49505"/>
                    <a:pt x="1008789" y="0"/>
                    <a:pt x="649874" y="0"/>
                  </a:cubicBezTo>
                  <a:close/>
                </a:path>
              </a:pathLst>
            </a:custGeom>
            <a:solidFill>
              <a:srgbClr val="000000">
                <a:alpha val="0"/>
              </a:srgbClr>
            </a:solidFill>
          </p:spPr>
        </p:sp>
        <p:sp>
          <p:nvSpPr>
            <p:cNvPr name="TextBox 12" id="12"/>
            <p:cNvSpPr txBox="true"/>
            <p:nvPr/>
          </p:nvSpPr>
          <p:spPr>
            <a:xfrm>
              <a:off x="121851" y="-36418"/>
              <a:ext cx="1056045" cy="236829"/>
            </a:xfrm>
            <a:prstGeom prst="rect">
              <a:avLst/>
            </a:prstGeom>
          </p:spPr>
          <p:txBody>
            <a:bodyPr anchor="ctr" rtlCol="false" tIns="50800" lIns="50800" bIns="50800" rIns="50800"/>
            <a:lstStyle/>
            <a:p>
              <a:pPr algn="ctr">
                <a:lnSpc>
                  <a:spcPts val="3919"/>
                </a:lnSpc>
              </a:pPr>
              <a:r>
                <a:rPr lang="en-US" b="true" sz="2799">
                  <a:solidFill>
                    <a:srgbClr val="000000"/>
                  </a:solidFill>
                  <a:latin typeface="Inter Bold"/>
                  <a:ea typeface="Inter Bold"/>
                  <a:cs typeface="Inter Bold"/>
                  <a:sym typeface="Inter Bold"/>
                </a:rPr>
                <a:t>CODE RATE = 1/3</a:t>
              </a:r>
            </a:p>
          </p:txBody>
        </p:sp>
      </p:grpSp>
      <p:sp>
        <p:nvSpPr>
          <p:cNvPr name="Freeform 13" id="13"/>
          <p:cNvSpPr/>
          <p:nvPr/>
        </p:nvSpPr>
        <p:spPr>
          <a:xfrm flipH="false" flipV="false" rot="0">
            <a:off x="1521165" y="3929562"/>
            <a:ext cx="6040141" cy="4235649"/>
          </a:xfrm>
          <a:custGeom>
            <a:avLst/>
            <a:gdLst/>
            <a:ahLst/>
            <a:cxnLst/>
            <a:rect r="r" b="b" t="t" l="l"/>
            <a:pathLst>
              <a:path h="4235649" w="6040141">
                <a:moveTo>
                  <a:pt x="0" y="0"/>
                </a:moveTo>
                <a:lnTo>
                  <a:pt x="6040141" y="0"/>
                </a:lnTo>
                <a:lnTo>
                  <a:pt x="6040141" y="4235649"/>
                </a:lnTo>
                <a:lnTo>
                  <a:pt x="0" y="4235649"/>
                </a:lnTo>
                <a:lnTo>
                  <a:pt x="0" y="0"/>
                </a:lnTo>
                <a:close/>
              </a:path>
            </a:pathLst>
          </a:custGeom>
          <a:blipFill>
            <a:blip r:embed="rId3"/>
            <a:stretch>
              <a:fillRect l="0" t="0" r="0" b="0"/>
            </a:stretch>
          </a:blipFill>
        </p:spPr>
      </p:sp>
      <p:sp>
        <p:nvSpPr>
          <p:cNvPr name="Freeform 14" id="14"/>
          <p:cNvSpPr/>
          <p:nvPr/>
        </p:nvSpPr>
        <p:spPr>
          <a:xfrm flipH="false" flipV="false" rot="0">
            <a:off x="7561306" y="4747831"/>
            <a:ext cx="1409128" cy="2315502"/>
          </a:xfrm>
          <a:custGeom>
            <a:avLst/>
            <a:gdLst/>
            <a:ahLst/>
            <a:cxnLst/>
            <a:rect r="r" b="b" t="t" l="l"/>
            <a:pathLst>
              <a:path h="2315502" w="1409128">
                <a:moveTo>
                  <a:pt x="0" y="0"/>
                </a:moveTo>
                <a:lnTo>
                  <a:pt x="1409128" y="0"/>
                </a:lnTo>
                <a:lnTo>
                  <a:pt x="1409128" y="2315502"/>
                </a:lnTo>
                <a:lnTo>
                  <a:pt x="0" y="2315502"/>
                </a:lnTo>
                <a:lnTo>
                  <a:pt x="0" y="0"/>
                </a:lnTo>
                <a:close/>
              </a:path>
            </a:pathLst>
          </a:custGeom>
          <a:blipFill>
            <a:blip r:embed="rId2"/>
            <a:stretch>
              <a:fillRect l="0" t="0" r="0" b="0"/>
            </a:stretch>
          </a:blipFill>
        </p:spPr>
      </p:sp>
      <p:sp>
        <p:nvSpPr>
          <p:cNvPr name="Freeform 15" id="15"/>
          <p:cNvSpPr/>
          <p:nvPr/>
        </p:nvSpPr>
        <p:spPr>
          <a:xfrm flipH="false" flipV="false" rot="0">
            <a:off x="9315450" y="3929562"/>
            <a:ext cx="6228895" cy="4235649"/>
          </a:xfrm>
          <a:custGeom>
            <a:avLst/>
            <a:gdLst/>
            <a:ahLst/>
            <a:cxnLst/>
            <a:rect r="r" b="b" t="t" l="l"/>
            <a:pathLst>
              <a:path h="4235649" w="6228895">
                <a:moveTo>
                  <a:pt x="0" y="0"/>
                </a:moveTo>
                <a:lnTo>
                  <a:pt x="6228895" y="0"/>
                </a:lnTo>
                <a:lnTo>
                  <a:pt x="6228895" y="4235649"/>
                </a:lnTo>
                <a:lnTo>
                  <a:pt x="0" y="4235649"/>
                </a:lnTo>
                <a:lnTo>
                  <a:pt x="0" y="0"/>
                </a:lnTo>
                <a:close/>
              </a:path>
            </a:pathLst>
          </a:custGeom>
          <a:blipFill>
            <a:blip r:embed="rId4"/>
            <a:stretch>
              <a:fillRect l="0" t="0" r="0" b="0"/>
            </a:stretch>
          </a:blipFill>
        </p:spPr>
      </p:sp>
      <p:sp>
        <p:nvSpPr>
          <p:cNvPr name="TextBox 16" id="16"/>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17" id="17"/>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49</a:t>
            </a:r>
          </a:p>
        </p:txBody>
      </p:sp>
      <p:sp>
        <p:nvSpPr>
          <p:cNvPr name="TextBox 18" id="18"/>
          <p:cNvSpPr txBox="true"/>
          <p:nvPr/>
        </p:nvSpPr>
        <p:spPr>
          <a:xfrm rot="0">
            <a:off x="4465975" y="1270635"/>
            <a:ext cx="9356050"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Probability of Success Vs No. of Iterations</a:t>
            </a:r>
          </a:p>
        </p:txBody>
      </p:sp>
      <p:sp>
        <p:nvSpPr>
          <p:cNvPr name="AutoShape 19" id="19"/>
          <p:cNvSpPr/>
          <p:nvPr/>
        </p:nvSpPr>
        <p:spPr>
          <a:xfrm>
            <a:off x="9124950" y="2991908"/>
            <a:ext cx="0" cy="5376168"/>
          </a:xfrm>
          <a:prstGeom prst="line">
            <a:avLst/>
          </a:prstGeom>
          <a:ln cap="flat" w="38100">
            <a:solidFill>
              <a:srgbClr val="000000"/>
            </a:solidFill>
            <a:prstDash val="solid"/>
            <a:headEnd type="none" len="sm" w="sm"/>
            <a:tailEnd type="none" len="sm" w="sm"/>
          </a:ln>
        </p:spPr>
      </p:sp>
      <p:grpSp>
        <p:nvGrpSpPr>
          <p:cNvPr name="Group 20" id="20"/>
          <p:cNvGrpSpPr/>
          <p:nvPr/>
        </p:nvGrpSpPr>
        <p:grpSpPr>
          <a:xfrm rot="0">
            <a:off x="2547649" y="2991908"/>
            <a:ext cx="5182589" cy="698091"/>
            <a:chOff x="0" y="0"/>
            <a:chExt cx="1364962" cy="183859"/>
          </a:xfrm>
        </p:grpSpPr>
        <p:sp>
          <p:nvSpPr>
            <p:cNvPr name="Freeform 21" id="21"/>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22" id="22"/>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grpSp>
        <p:nvGrpSpPr>
          <p:cNvPr name="Group 23" id="23"/>
          <p:cNvGrpSpPr/>
          <p:nvPr/>
        </p:nvGrpSpPr>
        <p:grpSpPr>
          <a:xfrm rot="0">
            <a:off x="10579965" y="2991908"/>
            <a:ext cx="4934979" cy="698091"/>
            <a:chOff x="0" y="0"/>
            <a:chExt cx="1299748" cy="183859"/>
          </a:xfrm>
        </p:grpSpPr>
        <p:sp>
          <p:nvSpPr>
            <p:cNvPr name="Freeform 24" id="24"/>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25" id="25"/>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9490910" y="2087176"/>
            <a:ext cx="7768390" cy="7171124"/>
            <a:chOff x="0" y="0"/>
            <a:chExt cx="937097" cy="865049"/>
          </a:xfrm>
        </p:grpSpPr>
        <p:sp>
          <p:nvSpPr>
            <p:cNvPr name="Freeform 10" id="10" descr="preencoded.png"/>
            <p:cNvSpPr/>
            <p:nvPr/>
          </p:nvSpPr>
          <p:spPr>
            <a:xfrm flipH="false" flipV="false" rot="0">
              <a:off x="0" y="0"/>
              <a:ext cx="937097" cy="865049"/>
            </a:xfrm>
            <a:custGeom>
              <a:avLst/>
              <a:gdLst/>
              <a:ahLst/>
              <a:cxnLst/>
              <a:rect r="r" b="b" t="t" l="l"/>
              <a:pathLst>
                <a:path h="865049" w="937097">
                  <a:moveTo>
                    <a:pt x="22922" y="0"/>
                  </a:moveTo>
                  <a:lnTo>
                    <a:pt x="914176" y="0"/>
                  </a:lnTo>
                  <a:cubicBezTo>
                    <a:pt x="926835" y="0"/>
                    <a:pt x="937097" y="10262"/>
                    <a:pt x="937097" y="22922"/>
                  </a:cubicBezTo>
                  <a:lnTo>
                    <a:pt x="937097" y="842128"/>
                  </a:lnTo>
                  <a:cubicBezTo>
                    <a:pt x="937097" y="854787"/>
                    <a:pt x="926835" y="865049"/>
                    <a:pt x="914176" y="865049"/>
                  </a:cubicBezTo>
                  <a:lnTo>
                    <a:pt x="22922" y="865049"/>
                  </a:lnTo>
                  <a:cubicBezTo>
                    <a:pt x="10262" y="865049"/>
                    <a:pt x="0" y="854787"/>
                    <a:pt x="0" y="842128"/>
                  </a:cubicBezTo>
                  <a:lnTo>
                    <a:pt x="0" y="22922"/>
                  </a:lnTo>
                  <a:cubicBezTo>
                    <a:pt x="0" y="10262"/>
                    <a:pt x="10262" y="0"/>
                    <a:pt x="22922" y="0"/>
                  </a:cubicBezTo>
                  <a:close/>
                </a:path>
              </a:pathLst>
            </a:custGeom>
            <a:blipFill>
              <a:blip r:embed="rId2"/>
              <a:stretch>
                <a:fillRect l="0" t="-10005" r="0" b="-52487"/>
              </a:stretch>
            </a:blipFill>
          </p:spPr>
        </p:sp>
      </p:grpSp>
      <p:sp>
        <p:nvSpPr>
          <p:cNvPr name="TextBox 11" id="11"/>
          <p:cNvSpPr txBox="true"/>
          <p:nvPr/>
        </p:nvSpPr>
        <p:spPr>
          <a:xfrm rot="0">
            <a:off x="1028700" y="2367620"/>
            <a:ext cx="7782254" cy="29248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IMPLEMENTING LOW DENSITY PARITY CHECK FOR 5G</a:t>
            </a:r>
          </a:p>
        </p:txBody>
      </p:sp>
      <p:sp>
        <p:nvSpPr>
          <p:cNvPr name="TextBox 12" id="12"/>
          <p:cNvSpPr txBox="true"/>
          <p:nvPr/>
        </p:nvSpPr>
        <p:spPr>
          <a:xfrm rot="0">
            <a:off x="1028700" y="5558882"/>
            <a:ext cx="7303160" cy="1990860"/>
          </a:xfrm>
          <a:prstGeom prst="rect">
            <a:avLst/>
          </a:prstGeom>
        </p:spPr>
        <p:txBody>
          <a:bodyPr anchor="t" rtlCol="false" tIns="0" lIns="0" bIns="0" rIns="0">
            <a:spAutoFit/>
          </a:bodyPr>
          <a:lstStyle/>
          <a:p>
            <a:pPr algn="just">
              <a:lnSpc>
                <a:spcPts val="3149"/>
              </a:lnSpc>
              <a:spcBef>
                <a:spcPct val="0"/>
              </a:spcBef>
            </a:pPr>
            <a:r>
              <a:rPr lang="en-US" sz="2250">
                <a:solidFill>
                  <a:srgbClr val="000000"/>
                </a:solidFill>
                <a:latin typeface="Inter"/>
                <a:ea typeface="Inter"/>
                <a:cs typeface="Inter"/>
                <a:sym typeface="Inter"/>
              </a:rPr>
              <a:t>This presentation explores the implementation of Low Density Parity Check (LDPC) codes for 5G networks, highlighting their advantages and the optimization strategies employed for optimal performance in high-speed wireless communication.</a:t>
            </a:r>
          </a:p>
        </p:txBody>
      </p:sp>
      <p:sp>
        <p:nvSpPr>
          <p:cNvPr name="TextBox 13" id="1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14" id="14"/>
          <p:cNvSpPr txBox="true"/>
          <p:nvPr/>
        </p:nvSpPr>
        <p:spPr>
          <a:xfrm rot="0">
            <a:off x="15875576"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AutoShape 9" id="9"/>
          <p:cNvSpPr/>
          <p:nvPr/>
        </p:nvSpPr>
        <p:spPr>
          <a:xfrm>
            <a:off x="9144000" y="2991908"/>
            <a:ext cx="0" cy="5376168"/>
          </a:xfrm>
          <a:prstGeom prst="line">
            <a:avLst/>
          </a:prstGeom>
          <a:ln cap="flat" w="38100">
            <a:solidFill>
              <a:srgbClr val="000000"/>
            </a:solidFill>
            <a:prstDash val="solid"/>
            <a:headEnd type="none" len="sm" w="sm"/>
            <a:tailEnd type="none" len="sm" w="sm"/>
          </a:ln>
        </p:spPr>
      </p:sp>
      <p:grpSp>
        <p:nvGrpSpPr>
          <p:cNvPr name="Group 10" id="10"/>
          <p:cNvGrpSpPr/>
          <p:nvPr/>
        </p:nvGrpSpPr>
        <p:grpSpPr>
          <a:xfrm rot="0">
            <a:off x="2520521" y="2991908"/>
            <a:ext cx="5182589" cy="698091"/>
            <a:chOff x="0" y="0"/>
            <a:chExt cx="1364962" cy="183859"/>
          </a:xfrm>
        </p:grpSpPr>
        <p:sp>
          <p:nvSpPr>
            <p:cNvPr name="Freeform 11" id="11"/>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12" id="12"/>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grpSp>
        <p:nvGrpSpPr>
          <p:cNvPr name="Group 13" id="13"/>
          <p:cNvGrpSpPr/>
          <p:nvPr/>
        </p:nvGrpSpPr>
        <p:grpSpPr>
          <a:xfrm rot="0">
            <a:off x="10599015" y="2991908"/>
            <a:ext cx="4934979" cy="698091"/>
            <a:chOff x="0" y="0"/>
            <a:chExt cx="1299748" cy="183859"/>
          </a:xfrm>
        </p:grpSpPr>
        <p:sp>
          <p:nvSpPr>
            <p:cNvPr name="Freeform 14" id="14"/>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15" id="15"/>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sp>
        <p:nvSpPr>
          <p:cNvPr name="Freeform 16" id="16"/>
          <p:cNvSpPr/>
          <p:nvPr/>
        </p:nvSpPr>
        <p:spPr>
          <a:xfrm flipH="false" flipV="false" rot="0">
            <a:off x="15533994" y="4747831"/>
            <a:ext cx="1409128" cy="2315502"/>
          </a:xfrm>
          <a:custGeom>
            <a:avLst/>
            <a:gdLst/>
            <a:ahLst/>
            <a:cxnLst/>
            <a:rect r="r" b="b" t="t" l="l"/>
            <a:pathLst>
              <a:path h="2315502" w="1409128">
                <a:moveTo>
                  <a:pt x="0" y="0"/>
                </a:moveTo>
                <a:lnTo>
                  <a:pt x="1409128" y="0"/>
                </a:lnTo>
                <a:lnTo>
                  <a:pt x="1409128" y="2315502"/>
                </a:lnTo>
                <a:lnTo>
                  <a:pt x="0" y="2315502"/>
                </a:lnTo>
                <a:lnTo>
                  <a:pt x="0" y="0"/>
                </a:lnTo>
                <a:close/>
              </a:path>
            </a:pathLst>
          </a:custGeom>
          <a:blipFill>
            <a:blip r:embed="rId2"/>
            <a:stretch>
              <a:fillRect l="0" t="0" r="0" b="0"/>
            </a:stretch>
          </a:blipFill>
        </p:spPr>
      </p:sp>
      <p:grpSp>
        <p:nvGrpSpPr>
          <p:cNvPr name="Group 17" id="17"/>
          <p:cNvGrpSpPr/>
          <p:nvPr/>
        </p:nvGrpSpPr>
        <p:grpSpPr>
          <a:xfrm rot="0">
            <a:off x="6676511" y="2093694"/>
            <a:ext cx="4934979" cy="839656"/>
            <a:chOff x="0" y="0"/>
            <a:chExt cx="1299748" cy="221144"/>
          </a:xfrm>
        </p:grpSpPr>
        <p:sp>
          <p:nvSpPr>
            <p:cNvPr name="Freeform 18" id="18"/>
            <p:cNvSpPr/>
            <p:nvPr/>
          </p:nvSpPr>
          <p:spPr>
            <a:xfrm flipH="false" flipV="false" rot="0">
              <a:off x="0" y="0"/>
              <a:ext cx="1299748" cy="221144"/>
            </a:xfrm>
            <a:custGeom>
              <a:avLst/>
              <a:gdLst/>
              <a:ahLst/>
              <a:cxnLst/>
              <a:rect r="r" b="b" t="t" l="l"/>
              <a:pathLst>
                <a:path h="221144" w="1299748">
                  <a:moveTo>
                    <a:pt x="649874" y="0"/>
                  </a:moveTo>
                  <a:cubicBezTo>
                    <a:pt x="290958" y="0"/>
                    <a:pt x="0" y="49505"/>
                    <a:pt x="0" y="110572"/>
                  </a:cubicBezTo>
                  <a:cubicBezTo>
                    <a:pt x="0" y="171639"/>
                    <a:pt x="290958" y="221144"/>
                    <a:pt x="649874" y="221144"/>
                  </a:cubicBezTo>
                  <a:cubicBezTo>
                    <a:pt x="1008789" y="221144"/>
                    <a:pt x="1299748" y="171639"/>
                    <a:pt x="1299748" y="110572"/>
                  </a:cubicBezTo>
                  <a:cubicBezTo>
                    <a:pt x="1299748" y="49505"/>
                    <a:pt x="1008789" y="0"/>
                    <a:pt x="649874" y="0"/>
                  </a:cubicBezTo>
                  <a:close/>
                </a:path>
              </a:pathLst>
            </a:custGeom>
            <a:solidFill>
              <a:srgbClr val="000000">
                <a:alpha val="0"/>
              </a:srgbClr>
            </a:solidFill>
          </p:spPr>
        </p:sp>
        <p:sp>
          <p:nvSpPr>
            <p:cNvPr name="TextBox 19" id="19"/>
            <p:cNvSpPr txBox="true"/>
            <p:nvPr/>
          </p:nvSpPr>
          <p:spPr>
            <a:xfrm>
              <a:off x="121851" y="-36418"/>
              <a:ext cx="1056045" cy="236829"/>
            </a:xfrm>
            <a:prstGeom prst="rect">
              <a:avLst/>
            </a:prstGeom>
          </p:spPr>
          <p:txBody>
            <a:bodyPr anchor="ctr" rtlCol="false" tIns="50800" lIns="50800" bIns="50800" rIns="50800"/>
            <a:lstStyle/>
            <a:p>
              <a:pPr algn="ctr">
                <a:lnSpc>
                  <a:spcPts val="3919"/>
                </a:lnSpc>
              </a:pPr>
              <a:r>
                <a:rPr lang="en-US" b="true" sz="2799">
                  <a:solidFill>
                    <a:srgbClr val="000000"/>
                  </a:solidFill>
                  <a:latin typeface="Inter Bold"/>
                  <a:ea typeface="Inter Bold"/>
                  <a:cs typeface="Inter Bold"/>
                  <a:sym typeface="Inter Bold"/>
                </a:rPr>
                <a:t>CODE RATE = 1/2</a:t>
              </a:r>
            </a:p>
          </p:txBody>
        </p:sp>
      </p:grpSp>
      <p:sp>
        <p:nvSpPr>
          <p:cNvPr name="Freeform 20" id="20"/>
          <p:cNvSpPr/>
          <p:nvPr/>
        </p:nvSpPr>
        <p:spPr>
          <a:xfrm flipH="false" flipV="false" rot="0">
            <a:off x="7561306" y="4747831"/>
            <a:ext cx="1409128" cy="2315502"/>
          </a:xfrm>
          <a:custGeom>
            <a:avLst/>
            <a:gdLst/>
            <a:ahLst/>
            <a:cxnLst/>
            <a:rect r="r" b="b" t="t" l="l"/>
            <a:pathLst>
              <a:path h="2315502" w="1409128">
                <a:moveTo>
                  <a:pt x="0" y="0"/>
                </a:moveTo>
                <a:lnTo>
                  <a:pt x="1409128" y="0"/>
                </a:lnTo>
                <a:lnTo>
                  <a:pt x="1409128" y="2315502"/>
                </a:lnTo>
                <a:lnTo>
                  <a:pt x="0" y="2315502"/>
                </a:lnTo>
                <a:lnTo>
                  <a:pt x="0" y="0"/>
                </a:lnTo>
                <a:close/>
              </a:path>
            </a:pathLst>
          </a:custGeom>
          <a:blipFill>
            <a:blip r:embed="rId2"/>
            <a:stretch>
              <a:fillRect l="0" t="0" r="0" b="0"/>
            </a:stretch>
          </a:blipFill>
        </p:spPr>
      </p:sp>
      <p:sp>
        <p:nvSpPr>
          <p:cNvPr name="Freeform 21" id="21"/>
          <p:cNvSpPr/>
          <p:nvPr/>
        </p:nvSpPr>
        <p:spPr>
          <a:xfrm flipH="false" flipV="false" rot="0">
            <a:off x="1542546" y="3929562"/>
            <a:ext cx="5997379" cy="4235649"/>
          </a:xfrm>
          <a:custGeom>
            <a:avLst/>
            <a:gdLst/>
            <a:ahLst/>
            <a:cxnLst/>
            <a:rect r="r" b="b" t="t" l="l"/>
            <a:pathLst>
              <a:path h="4235649" w="5997379">
                <a:moveTo>
                  <a:pt x="0" y="0"/>
                </a:moveTo>
                <a:lnTo>
                  <a:pt x="5997379" y="0"/>
                </a:lnTo>
                <a:lnTo>
                  <a:pt x="5997379" y="4235649"/>
                </a:lnTo>
                <a:lnTo>
                  <a:pt x="0" y="4235649"/>
                </a:lnTo>
                <a:lnTo>
                  <a:pt x="0" y="0"/>
                </a:lnTo>
                <a:close/>
              </a:path>
            </a:pathLst>
          </a:custGeom>
          <a:blipFill>
            <a:blip r:embed="rId3"/>
            <a:stretch>
              <a:fillRect l="0" t="0" r="0" b="0"/>
            </a:stretch>
          </a:blipFill>
        </p:spPr>
      </p:sp>
      <p:sp>
        <p:nvSpPr>
          <p:cNvPr name="Freeform 22" id="22"/>
          <p:cNvSpPr/>
          <p:nvPr/>
        </p:nvSpPr>
        <p:spPr>
          <a:xfrm flipH="false" flipV="false" rot="0">
            <a:off x="9363248" y="3890024"/>
            <a:ext cx="5986783" cy="4235649"/>
          </a:xfrm>
          <a:custGeom>
            <a:avLst/>
            <a:gdLst/>
            <a:ahLst/>
            <a:cxnLst/>
            <a:rect r="r" b="b" t="t" l="l"/>
            <a:pathLst>
              <a:path h="4235649" w="5986783">
                <a:moveTo>
                  <a:pt x="0" y="0"/>
                </a:moveTo>
                <a:lnTo>
                  <a:pt x="5986783" y="0"/>
                </a:lnTo>
                <a:lnTo>
                  <a:pt x="5986783" y="4235649"/>
                </a:lnTo>
                <a:lnTo>
                  <a:pt x="0" y="4235649"/>
                </a:lnTo>
                <a:lnTo>
                  <a:pt x="0" y="0"/>
                </a:lnTo>
                <a:close/>
              </a:path>
            </a:pathLst>
          </a:custGeom>
          <a:blipFill>
            <a:blip r:embed="rId4"/>
            <a:stretch>
              <a:fillRect l="0" t="0" r="0" b="0"/>
            </a:stretch>
          </a:blipFill>
        </p:spPr>
      </p:sp>
      <p:sp>
        <p:nvSpPr>
          <p:cNvPr name="TextBox 23" id="2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24" id="24"/>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50</a:t>
            </a:r>
          </a:p>
        </p:txBody>
      </p:sp>
      <p:sp>
        <p:nvSpPr>
          <p:cNvPr name="TextBox 25" id="25"/>
          <p:cNvSpPr txBox="true"/>
          <p:nvPr/>
        </p:nvSpPr>
        <p:spPr>
          <a:xfrm rot="0">
            <a:off x="4465975" y="1270635"/>
            <a:ext cx="9356050"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Probability of Success Vs No. of Iterations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AutoShape 9" id="9"/>
          <p:cNvSpPr/>
          <p:nvPr/>
        </p:nvSpPr>
        <p:spPr>
          <a:xfrm>
            <a:off x="9144000" y="2991908"/>
            <a:ext cx="0" cy="5376168"/>
          </a:xfrm>
          <a:prstGeom prst="line">
            <a:avLst/>
          </a:prstGeom>
          <a:ln cap="flat" w="38100">
            <a:solidFill>
              <a:srgbClr val="000000"/>
            </a:solidFill>
            <a:prstDash val="solid"/>
            <a:headEnd type="none" len="sm" w="sm"/>
            <a:tailEnd type="none" len="sm" w="sm"/>
          </a:ln>
        </p:spPr>
      </p:sp>
      <p:grpSp>
        <p:nvGrpSpPr>
          <p:cNvPr name="Group 10" id="10"/>
          <p:cNvGrpSpPr/>
          <p:nvPr/>
        </p:nvGrpSpPr>
        <p:grpSpPr>
          <a:xfrm rot="0">
            <a:off x="2520521" y="2991908"/>
            <a:ext cx="5182589" cy="698091"/>
            <a:chOff x="0" y="0"/>
            <a:chExt cx="1364962" cy="183859"/>
          </a:xfrm>
        </p:grpSpPr>
        <p:sp>
          <p:nvSpPr>
            <p:cNvPr name="Freeform 11" id="11"/>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12" id="12"/>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grpSp>
        <p:nvGrpSpPr>
          <p:cNvPr name="Group 13" id="13"/>
          <p:cNvGrpSpPr/>
          <p:nvPr/>
        </p:nvGrpSpPr>
        <p:grpSpPr>
          <a:xfrm rot="0">
            <a:off x="10599015" y="2991908"/>
            <a:ext cx="4934979" cy="698091"/>
            <a:chOff x="0" y="0"/>
            <a:chExt cx="1299748" cy="183859"/>
          </a:xfrm>
        </p:grpSpPr>
        <p:sp>
          <p:nvSpPr>
            <p:cNvPr name="Freeform 14" id="14"/>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15" id="15"/>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sp>
        <p:nvSpPr>
          <p:cNvPr name="Freeform 16" id="16"/>
          <p:cNvSpPr/>
          <p:nvPr/>
        </p:nvSpPr>
        <p:spPr>
          <a:xfrm flipH="false" flipV="false" rot="0">
            <a:off x="15533994" y="4747831"/>
            <a:ext cx="1409128" cy="2315502"/>
          </a:xfrm>
          <a:custGeom>
            <a:avLst/>
            <a:gdLst/>
            <a:ahLst/>
            <a:cxnLst/>
            <a:rect r="r" b="b" t="t" l="l"/>
            <a:pathLst>
              <a:path h="2315502" w="1409128">
                <a:moveTo>
                  <a:pt x="0" y="0"/>
                </a:moveTo>
                <a:lnTo>
                  <a:pt x="1409128" y="0"/>
                </a:lnTo>
                <a:lnTo>
                  <a:pt x="1409128" y="2315502"/>
                </a:lnTo>
                <a:lnTo>
                  <a:pt x="0" y="2315502"/>
                </a:lnTo>
                <a:lnTo>
                  <a:pt x="0" y="0"/>
                </a:lnTo>
                <a:close/>
              </a:path>
            </a:pathLst>
          </a:custGeom>
          <a:blipFill>
            <a:blip r:embed="rId2"/>
            <a:stretch>
              <a:fillRect l="0" t="0" r="0" b="0"/>
            </a:stretch>
          </a:blipFill>
        </p:spPr>
      </p:sp>
      <p:grpSp>
        <p:nvGrpSpPr>
          <p:cNvPr name="Group 17" id="17"/>
          <p:cNvGrpSpPr/>
          <p:nvPr/>
        </p:nvGrpSpPr>
        <p:grpSpPr>
          <a:xfrm rot="0">
            <a:off x="6676511" y="2093694"/>
            <a:ext cx="4934979" cy="839656"/>
            <a:chOff x="0" y="0"/>
            <a:chExt cx="1299748" cy="221144"/>
          </a:xfrm>
        </p:grpSpPr>
        <p:sp>
          <p:nvSpPr>
            <p:cNvPr name="Freeform 18" id="18"/>
            <p:cNvSpPr/>
            <p:nvPr/>
          </p:nvSpPr>
          <p:spPr>
            <a:xfrm flipH="false" flipV="false" rot="0">
              <a:off x="0" y="0"/>
              <a:ext cx="1299748" cy="221144"/>
            </a:xfrm>
            <a:custGeom>
              <a:avLst/>
              <a:gdLst/>
              <a:ahLst/>
              <a:cxnLst/>
              <a:rect r="r" b="b" t="t" l="l"/>
              <a:pathLst>
                <a:path h="221144" w="1299748">
                  <a:moveTo>
                    <a:pt x="649874" y="0"/>
                  </a:moveTo>
                  <a:cubicBezTo>
                    <a:pt x="290958" y="0"/>
                    <a:pt x="0" y="49505"/>
                    <a:pt x="0" y="110572"/>
                  </a:cubicBezTo>
                  <a:cubicBezTo>
                    <a:pt x="0" y="171639"/>
                    <a:pt x="290958" y="221144"/>
                    <a:pt x="649874" y="221144"/>
                  </a:cubicBezTo>
                  <a:cubicBezTo>
                    <a:pt x="1008789" y="221144"/>
                    <a:pt x="1299748" y="171639"/>
                    <a:pt x="1299748" y="110572"/>
                  </a:cubicBezTo>
                  <a:cubicBezTo>
                    <a:pt x="1299748" y="49505"/>
                    <a:pt x="1008789" y="0"/>
                    <a:pt x="649874" y="0"/>
                  </a:cubicBezTo>
                  <a:close/>
                </a:path>
              </a:pathLst>
            </a:custGeom>
            <a:solidFill>
              <a:srgbClr val="000000">
                <a:alpha val="0"/>
              </a:srgbClr>
            </a:solidFill>
          </p:spPr>
        </p:sp>
        <p:sp>
          <p:nvSpPr>
            <p:cNvPr name="TextBox 19" id="19"/>
            <p:cNvSpPr txBox="true"/>
            <p:nvPr/>
          </p:nvSpPr>
          <p:spPr>
            <a:xfrm>
              <a:off x="121851" y="-36418"/>
              <a:ext cx="1056045" cy="236829"/>
            </a:xfrm>
            <a:prstGeom prst="rect">
              <a:avLst/>
            </a:prstGeom>
          </p:spPr>
          <p:txBody>
            <a:bodyPr anchor="ctr" rtlCol="false" tIns="50800" lIns="50800" bIns="50800" rIns="50800"/>
            <a:lstStyle/>
            <a:p>
              <a:pPr algn="ctr">
                <a:lnSpc>
                  <a:spcPts val="3919"/>
                </a:lnSpc>
              </a:pPr>
              <a:r>
                <a:rPr lang="en-US" b="true" sz="2799">
                  <a:solidFill>
                    <a:srgbClr val="000000"/>
                  </a:solidFill>
                  <a:latin typeface="Inter Bold"/>
                  <a:ea typeface="Inter Bold"/>
                  <a:cs typeface="Inter Bold"/>
                  <a:sym typeface="Inter Bold"/>
                </a:rPr>
                <a:t>CODE RATE = 3/5</a:t>
              </a:r>
            </a:p>
          </p:txBody>
        </p:sp>
      </p:grpSp>
      <p:sp>
        <p:nvSpPr>
          <p:cNvPr name="Freeform 20" id="20"/>
          <p:cNvSpPr/>
          <p:nvPr/>
        </p:nvSpPr>
        <p:spPr>
          <a:xfrm flipH="false" flipV="false" rot="0">
            <a:off x="7561306" y="4747831"/>
            <a:ext cx="1409128" cy="2315502"/>
          </a:xfrm>
          <a:custGeom>
            <a:avLst/>
            <a:gdLst/>
            <a:ahLst/>
            <a:cxnLst/>
            <a:rect r="r" b="b" t="t" l="l"/>
            <a:pathLst>
              <a:path h="2315502" w="1409128">
                <a:moveTo>
                  <a:pt x="0" y="0"/>
                </a:moveTo>
                <a:lnTo>
                  <a:pt x="1409128" y="0"/>
                </a:lnTo>
                <a:lnTo>
                  <a:pt x="1409128" y="2315502"/>
                </a:lnTo>
                <a:lnTo>
                  <a:pt x="0" y="2315502"/>
                </a:lnTo>
                <a:lnTo>
                  <a:pt x="0" y="0"/>
                </a:lnTo>
                <a:close/>
              </a:path>
            </a:pathLst>
          </a:custGeom>
          <a:blipFill>
            <a:blip r:embed="rId2"/>
            <a:stretch>
              <a:fillRect l="0" t="0" r="0" b="0"/>
            </a:stretch>
          </a:blipFill>
        </p:spPr>
      </p:sp>
      <p:sp>
        <p:nvSpPr>
          <p:cNvPr name="Freeform 21" id="21"/>
          <p:cNvSpPr/>
          <p:nvPr/>
        </p:nvSpPr>
        <p:spPr>
          <a:xfrm flipH="false" flipV="false" rot="0">
            <a:off x="1616536" y="3890024"/>
            <a:ext cx="5944770" cy="4235649"/>
          </a:xfrm>
          <a:custGeom>
            <a:avLst/>
            <a:gdLst/>
            <a:ahLst/>
            <a:cxnLst/>
            <a:rect r="r" b="b" t="t" l="l"/>
            <a:pathLst>
              <a:path h="4235649" w="5944770">
                <a:moveTo>
                  <a:pt x="0" y="0"/>
                </a:moveTo>
                <a:lnTo>
                  <a:pt x="5944770" y="0"/>
                </a:lnTo>
                <a:lnTo>
                  <a:pt x="5944770" y="4235649"/>
                </a:lnTo>
                <a:lnTo>
                  <a:pt x="0" y="4235649"/>
                </a:lnTo>
                <a:lnTo>
                  <a:pt x="0" y="0"/>
                </a:lnTo>
                <a:close/>
              </a:path>
            </a:pathLst>
          </a:custGeom>
          <a:blipFill>
            <a:blip r:embed="rId3"/>
            <a:stretch>
              <a:fillRect l="0" t="0" r="0" b="0"/>
            </a:stretch>
          </a:blipFill>
        </p:spPr>
      </p:sp>
      <p:sp>
        <p:nvSpPr>
          <p:cNvPr name="Freeform 22" id="22"/>
          <p:cNvSpPr/>
          <p:nvPr/>
        </p:nvSpPr>
        <p:spPr>
          <a:xfrm flipH="false" flipV="false" rot="0">
            <a:off x="9557770" y="3890024"/>
            <a:ext cx="5976224" cy="4235649"/>
          </a:xfrm>
          <a:custGeom>
            <a:avLst/>
            <a:gdLst/>
            <a:ahLst/>
            <a:cxnLst/>
            <a:rect r="r" b="b" t="t" l="l"/>
            <a:pathLst>
              <a:path h="4235649" w="5976224">
                <a:moveTo>
                  <a:pt x="0" y="0"/>
                </a:moveTo>
                <a:lnTo>
                  <a:pt x="5976224" y="0"/>
                </a:lnTo>
                <a:lnTo>
                  <a:pt x="5976224" y="4235649"/>
                </a:lnTo>
                <a:lnTo>
                  <a:pt x="0" y="4235649"/>
                </a:lnTo>
                <a:lnTo>
                  <a:pt x="0" y="0"/>
                </a:lnTo>
                <a:close/>
              </a:path>
            </a:pathLst>
          </a:custGeom>
          <a:blipFill>
            <a:blip r:embed="rId4"/>
            <a:stretch>
              <a:fillRect l="0" t="0" r="0" b="0"/>
            </a:stretch>
          </a:blipFill>
        </p:spPr>
      </p:sp>
      <p:sp>
        <p:nvSpPr>
          <p:cNvPr name="TextBox 23" id="23"/>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24" id="24"/>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51</a:t>
            </a:r>
          </a:p>
        </p:txBody>
      </p:sp>
      <p:sp>
        <p:nvSpPr>
          <p:cNvPr name="TextBox 25" id="25"/>
          <p:cNvSpPr txBox="true"/>
          <p:nvPr/>
        </p:nvSpPr>
        <p:spPr>
          <a:xfrm rot="0">
            <a:off x="4465975" y="1270635"/>
            <a:ext cx="9356050"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Probability of Success Vs No. of Iterations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49452" y="2040064"/>
            <a:ext cx="11789096" cy="5987798"/>
          </a:xfrm>
          <a:prstGeom prst="rect">
            <a:avLst/>
          </a:prstGeom>
        </p:spPr>
        <p:txBody>
          <a:bodyPr anchor="t" rtlCol="false" tIns="0" lIns="0" bIns="0" rIns="0">
            <a:spAutoFit/>
          </a:bodyPr>
          <a:lstStyle/>
          <a:p>
            <a:pPr algn="ctr">
              <a:lnSpc>
                <a:spcPts val="15938"/>
              </a:lnSpc>
              <a:spcBef>
                <a:spcPct val="0"/>
              </a:spcBef>
            </a:pPr>
            <a:r>
              <a:rPr lang="en-US" b="true" sz="11384">
                <a:solidFill>
                  <a:srgbClr val="000000"/>
                </a:solidFill>
                <a:latin typeface="Red Hat Display Bold"/>
                <a:ea typeface="Red Hat Display Bold"/>
                <a:cs typeface="Red Hat Display Bold"/>
                <a:sym typeface="Red Hat Display Bold"/>
              </a:rPr>
              <a:t>GRAPHS OF MATRIX NR_1_5_352</a:t>
            </a:r>
          </a:p>
        </p:txBody>
      </p:sp>
      <p:grpSp>
        <p:nvGrpSpPr>
          <p:cNvPr name="Group 3" id="3"/>
          <p:cNvGrpSpPr/>
          <p:nvPr/>
        </p:nvGrpSpPr>
        <p:grpSpPr>
          <a:xfrm rot="0">
            <a:off x="-5028099" y="1539161"/>
            <a:ext cx="7719139" cy="7719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6397710" y="1028700"/>
            <a:ext cx="860074" cy="333578"/>
            <a:chOff x="0" y="0"/>
            <a:chExt cx="1146765" cy="444771"/>
          </a:xfrm>
        </p:grpSpPr>
        <p:grpSp>
          <p:nvGrpSpPr>
            <p:cNvPr name="Group 7" id="7"/>
            <p:cNvGrpSpPr/>
            <p:nvPr/>
          </p:nvGrpSpPr>
          <p:grpSpPr>
            <a:xfrm rot="0">
              <a:off x="0" y="0"/>
              <a:ext cx="444771" cy="4447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701994"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13" id="13"/>
          <p:cNvSpPr/>
          <p:nvPr/>
        </p:nvSpPr>
        <p:spPr>
          <a:xfrm flipH="false" flipV="false" rot="0">
            <a:off x="15877074" y="3361995"/>
            <a:ext cx="1901344" cy="10457392"/>
          </a:xfrm>
          <a:custGeom>
            <a:avLst/>
            <a:gdLst/>
            <a:ahLst/>
            <a:cxnLst/>
            <a:rect r="r" b="b" t="t" l="l"/>
            <a:pathLst>
              <a:path h="10457392" w="1901344">
                <a:moveTo>
                  <a:pt x="0" y="0"/>
                </a:moveTo>
                <a:lnTo>
                  <a:pt x="1901344" y="0"/>
                </a:lnTo>
                <a:lnTo>
                  <a:pt x="1901344" y="10457392"/>
                </a:lnTo>
                <a:lnTo>
                  <a:pt x="0" y="10457392"/>
                </a:lnTo>
                <a:lnTo>
                  <a:pt x="0" y="0"/>
                </a:lnTo>
                <a:close/>
              </a:path>
            </a:pathLst>
          </a:custGeom>
          <a:blipFill>
            <a:blip r:embed="rId2"/>
            <a:stretch>
              <a:fillRect l="0" t="0" r="0" b="0"/>
            </a:stretch>
          </a:blipFill>
        </p:spPr>
      </p:sp>
      <p:sp>
        <p:nvSpPr>
          <p:cNvPr name="TextBox 14" id="14"/>
          <p:cNvSpPr txBox="true"/>
          <p:nvPr/>
        </p:nvSpPr>
        <p:spPr>
          <a:xfrm rot="0">
            <a:off x="8662849" y="8552591"/>
            <a:ext cx="1242417"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Red Hat Display"/>
                <a:ea typeface="Red Hat Display"/>
                <a:cs typeface="Red Hat Display"/>
                <a:sym typeface="Red Hat Display"/>
              </a:rPr>
              <a:t>*NSim = 1</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34475" y="2623986"/>
            <a:ext cx="9525" cy="6831279"/>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3031345" y="2471959"/>
            <a:ext cx="5182589" cy="698091"/>
            <a:chOff x="0" y="0"/>
            <a:chExt cx="1364962" cy="183859"/>
          </a:xfrm>
        </p:grpSpPr>
        <p:sp>
          <p:nvSpPr>
            <p:cNvPr name="Freeform 4" id="4"/>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5" id="5"/>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grpSp>
        <p:nvGrpSpPr>
          <p:cNvPr name="Group 6" id="6"/>
          <p:cNvGrpSpPr/>
          <p:nvPr/>
        </p:nvGrpSpPr>
        <p:grpSpPr>
          <a:xfrm rot="0">
            <a:off x="10344150" y="2471959"/>
            <a:ext cx="4934979" cy="698091"/>
            <a:chOff x="0" y="0"/>
            <a:chExt cx="1299748" cy="183859"/>
          </a:xfrm>
        </p:grpSpPr>
        <p:sp>
          <p:nvSpPr>
            <p:cNvPr name="Freeform 7" id="7"/>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8" id="8"/>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grpSp>
        <p:nvGrpSpPr>
          <p:cNvPr name="Group 9" id="9"/>
          <p:cNvGrpSpPr/>
          <p:nvPr/>
        </p:nvGrpSpPr>
        <p:grpSpPr>
          <a:xfrm rot="0">
            <a:off x="1028700" y="8924722"/>
            <a:ext cx="860074" cy="333578"/>
            <a:chOff x="0" y="0"/>
            <a:chExt cx="1146765" cy="444771"/>
          </a:xfrm>
        </p:grpSpPr>
        <p:grpSp>
          <p:nvGrpSpPr>
            <p:cNvPr name="Group 10" id="10"/>
            <p:cNvGrpSpPr/>
            <p:nvPr/>
          </p:nvGrpSpPr>
          <p:grpSpPr>
            <a:xfrm rot="0">
              <a:off x="0"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01994"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16" id="16"/>
          <p:cNvSpPr/>
          <p:nvPr/>
        </p:nvSpPr>
        <p:spPr>
          <a:xfrm flipH="false" flipV="false" rot="0">
            <a:off x="1888774" y="3170051"/>
            <a:ext cx="6964398" cy="5520560"/>
          </a:xfrm>
          <a:custGeom>
            <a:avLst/>
            <a:gdLst/>
            <a:ahLst/>
            <a:cxnLst/>
            <a:rect r="r" b="b" t="t" l="l"/>
            <a:pathLst>
              <a:path h="5520560" w="6964398">
                <a:moveTo>
                  <a:pt x="0" y="0"/>
                </a:moveTo>
                <a:lnTo>
                  <a:pt x="6964398" y="0"/>
                </a:lnTo>
                <a:lnTo>
                  <a:pt x="6964398" y="5520559"/>
                </a:lnTo>
                <a:lnTo>
                  <a:pt x="0" y="5520559"/>
                </a:lnTo>
                <a:lnTo>
                  <a:pt x="0" y="0"/>
                </a:lnTo>
                <a:close/>
              </a:path>
            </a:pathLst>
          </a:custGeom>
          <a:blipFill>
            <a:blip r:embed="rId2"/>
            <a:stretch>
              <a:fillRect l="0" t="0" r="0" b="0"/>
            </a:stretch>
          </a:blipFill>
        </p:spPr>
      </p:sp>
      <p:sp>
        <p:nvSpPr>
          <p:cNvPr name="Freeform 17" id="17"/>
          <p:cNvSpPr/>
          <p:nvPr/>
        </p:nvSpPr>
        <p:spPr>
          <a:xfrm flipH="false" flipV="false" rot="0">
            <a:off x="2128333" y="5143500"/>
            <a:ext cx="263774" cy="674089"/>
          </a:xfrm>
          <a:custGeom>
            <a:avLst/>
            <a:gdLst/>
            <a:ahLst/>
            <a:cxnLst/>
            <a:rect r="r" b="b" t="t" l="l"/>
            <a:pathLst>
              <a:path h="674089" w="263774">
                <a:moveTo>
                  <a:pt x="0" y="0"/>
                </a:moveTo>
                <a:lnTo>
                  <a:pt x="263775" y="0"/>
                </a:lnTo>
                <a:lnTo>
                  <a:pt x="263775" y="674089"/>
                </a:lnTo>
                <a:lnTo>
                  <a:pt x="0" y="674089"/>
                </a:lnTo>
                <a:lnTo>
                  <a:pt x="0" y="0"/>
                </a:lnTo>
                <a:close/>
              </a:path>
            </a:pathLst>
          </a:custGeom>
          <a:blipFill>
            <a:blip r:embed="rId3"/>
            <a:stretch>
              <a:fillRect l="0" t="0" r="0" b="0"/>
            </a:stretch>
          </a:blipFill>
        </p:spPr>
      </p:sp>
      <p:sp>
        <p:nvSpPr>
          <p:cNvPr name="Freeform 18" id="18"/>
          <p:cNvSpPr/>
          <p:nvPr/>
        </p:nvSpPr>
        <p:spPr>
          <a:xfrm flipH="false" flipV="false" rot="0">
            <a:off x="9726350" y="3170051"/>
            <a:ext cx="5029843" cy="5520560"/>
          </a:xfrm>
          <a:custGeom>
            <a:avLst/>
            <a:gdLst/>
            <a:ahLst/>
            <a:cxnLst/>
            <a:rect r="r" b="b" t="t" l="l"/>
            <a:pathLst>
              <a:path h="5520560" w="5029843">
                <a:moveTo>
                  <a:pt x="0" y="0"/>
                </a:moveTo>
                <a:lnTo>
                  <a:pt x="5029844" y="0"/>
                </a:lnTo>
                <a:lnTo>
                  <a:pt x="5029844" y="5520559"/>
                </a:lnTo>
                <a:lnTo>
                  <a:pt x="0" y="5520559"/>
                </a:lnTo>
                <a:lnTo>
                  <a:pt x="0" y="0"/>
                </a:lnTo>
                <a:close/>
              </a:path>
            </a:pathLst>
          </a:custGeom>
          <a:blipFill>
            <a:blip r:embed="rId4"/>
            <a:stretch>
              <a:fillRect l="0" t="0" r="0" b="0"/>
            </a:stretch>
          </a:blipFill>
        </p:spPr>
      </p:sp>
      <p:sp>
        <p:nvSpPr>
          <p:cNvPr name="Freeform 19" id="19"/>
          <p:cNvSpPr/>
          <p:nvPr/>
        </p:nvSpPr>
        <p:spPr>
          <a:xfrm flipH="false" flipV="false" rot="0">
            <a:off x="14746769" y="3417408"/>
            <a:ext cx="1815906" cy="1085115"/>
          </a:xfrm>
          <a:custGeom>
            <a:avLst/>
            <a:gdLst/>
            <a:ahLst/>
            <a:cxnLst/>
            <a:rect r="r" b="b" t="t" l="l"/>
            <a:pathLst>
              <a:path h="1085115" w="1815906">
                <a:moveTo>
                  <a:pt x="0" y="0"/>
                </a:moveTo>
                <a:lnTo>
                  <a:pt x="1815906" y="0"/>
                </a:lnTo>
                <a:lnTo>
                  <a:pt x="1815906" y="1085115"/>
                </a:lnTo>
                <a:lnTo>
                  <a:pt x="0" y="1085115"/>
                </a:lnTo>
                <a:lnTo>
                  <a:pt x="0" y="0"/>
                </a:lnTo>
                <a:close/>
              </a:path>
            </a:pathLst>
          </a:custGeom>
          <a:blipFill>
            <a:blip r:embed="rId5"/>
            <a:stretch>
              <a:fillRect l="0" t="0" r="0" b="0"/>
            </a:stretch>
          </a:blipFill>
        </p:spPr>
      </p:sp>
      <p:sp>
        <p:nvSpPr>
          <p:cNvPr name="TextBox 20" id="20"/>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21" id="21"/>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53</a:t>
            </a:r>
          </a:p>
        </p:txBody>
      </p:sp>
      <p:sp>
        <p:nvSpPr>
          <p:cNvPr name="TextBox 22" id="22"/>
          <p:cNvSpPr txBox="true"/>
          <p:nvPr/>
        </p:nvSpPr>
        <p:spPr>
          <a:xfrm rot="0">
            <a:off x="4407277" y="1491687"/>
            <a:ext cx="9299496"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Bit Error Rate Vs Signal to Noise Ratio(dB)</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34475" y="2623986"/>
            <a:ext cx="9525" cy="6831279"/>
          </a:xfrm>
          <a:prstGeom prst="line">
            <a:avLst/>
          </a:prstGeom>
          <a:ln cap="flat" w="38100">
            <a:solidFill>
              <a:srgbClr val="000000"/>
            </a:solidFill>
            <a:prstDash val="solid"/>
            <a:headEnd type="none" len="sm" w="sm"/>
            <a:tailEnd type="none" len="sm" w="sm"/>
          </a:ln>
        </p:spPr>
      </p:sp>
      <p:grpSp>
        <p:nvGrpSpPr>
          <p:cNvPr name="Group 3" id="3"/>
          <p:cNvGrpSpPr/>
          <p:nvPr/>
        </p:nvGrpSpPr>
        <p:grpSpPr>
          <a:xfrm rot="0">
            <a:off x="3290285" y="2552773"/>
            <a:ext cx="5182589" cy="698091"/>
            <a:chOff x="0" y="0"/>
            <a:chExt cx="1364962" cy="183859"/>
          </a:xfrm>
        </p:grpSpPr>
        <p:sp>
          <p:nvSpPr>
            <p:cNvPr name="Freeform 4" id="4"/>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5" id="5"/>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grpSp>
        <p:nvGrpSpPr>
          <p:cNvPr name="Group 6" id="6"/>
          <p:cNvGrpSpPr/>
          <p:nvPr/>
        </p:nvGrpSpPr>
        <p:grpSpPr>
          <a:xfrm rot="0">
            <a:off x="9946691" y="2552773"/>
            <a:ext cx="4934979" cy="698091"/>
            <a:chOff x="0" y="0"/>
            <a:chExt cx="1299748" cy="183859"/>
          </a:xfrm>
        </p:grpSpPr>
        <p:sp>
          <p:nvSpPr>
            <p:cNvPr name="Freeform 7" id="7"/>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8" id="8"/>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grpSp>
        <p:nvGrpSpPr>
          <p:cNvPr name="Group 9" id="9"/>
          <p:cNvGrpSpPr/>
          <p:nvPr/>
        </p:nvGrpSpPr>
        <p:grpSpPr>
          <a:xfrm rot="0">
            <a:off x="1028700" y="8924722"/>
            <a:ext cx="860074" cy="333578"/>
            <a:chOff x="0" y="0"/>
            <a:chExt cx="1146765" cy="444771"/>
          </a:xfrm>
        </p:grpSpPr>
        <p:grpSp>
          <p:nvGrpSpPr>
            <p:cNvPr name="Group 10" id="10"/>
            <p:cNvGrpSpPr/>
            <p:nvPr/>
          </p:nvGrpSpPr>
          <p:grpSpPr>
            <a:xfrm rot="0">
              <a:off x="0"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01994"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16" id="16"/>
          <p:cNvSpPr/>
          <p:nvPr/>
        </p:nvSpPr>
        <p:spPr>
          <a:xfrm flipH="false" flipV="false" rot="0">
            <a:off x="1888774" y="3250864"/>
            <a:ext cx="6941176" cy="5272391"/>
          </a:xfrm>
          <a:custGeom>
            <a:avLst/>
            <a:gdLst/>
            <a:ahLst/>
            <a:cxnLst/>
            <a:rect r="r" b="b" t="t" l="l"/>
            <a:pathLst>
              <a:path h="5272391" w="6941176">
                <a:moveTo>
                  <a:pt x="0" y="0"/>
                </a:moveTo>
                <a:lnTo>
                  <a:pt x="6941175" y="0"/>
                </a:lnTo>
                <a:lnTo>
                  <a:pt x="6941175" y="5272391"/>
                </a:lnTo>
                <a:lnTo>
                  <a:pt x="0" y="5272391"/>
                </a:lnTo>
                <a:lnTo>
                  <a:pt x="0" y="0"/>
                </a:lnTo>
                <a:close/>
              </a:path>
            </a:pathLst>
          </a:custGeom>
          <a:blipFill>
            <a:blip r:embed="rId2"/>
            <a:stretch>
              <a:fillRect l="0" t="0" r="0" b="0"/>
            </a:stretch>
          </a:blipFill>
        </p:spPr>
      </p:sp>
      <p:sp>
        <p:nvSpPr>
          <p:cNvPr name="Freeform 17" id="17"/>
          <p:cNvSpPr/>
          <p:nvPr/>
        </p:nvSpPr>
        <p:spPr>
          <a:xfrm flipH="false" flipV="false" rot="0">
            <a:off x="9588375" y="3087540"/>
            <a:ext cx="358316" cy="5599039"/>
          </a:xfrm>
          <a:custGeom>
            <a:avLst/>
            <a:gdLst/>
            <a:ahLst/>
            <a:cxnLst/>
            <a:rect r="r" b="b" t="t" l="l"/>
            <a:pathLst>
              <a:path h="5599039" w="358316">
                <a:moveTo>
                  <a:pt x="0" y="0"/>
                </a:moveTo>
                <a:lnTo>
                  <a:pt x="358316" y="0"/>
                </a:lnTo>
                <a:lnTo>
                  <a:pt x="358316" y="5599039"/>
                </a:lnTo>
                <a:lnTo>
                  <a:pt x="0" y="5599039"/>
                </a:lnTo>
                <a:lnTo>
                  <a:pt x="0" y="0"/>
                </a:lnTo>
                <a:close/>
              </a:path>
            </a:pathLst>
          </a:custGeom>
          <a:blipFill>
            <a:blip r:embed="rId2"/>
            <a:stretch>
              <a:fillRect l="0" t="0" r="-1957180" b="0"/>
            </a:stretch>
          </a:blipFill>
        </p:spPr>
      </p:sp>
      <p:sp>
        <p:nvSpPr>
          <p:cNvPr name="Freeform 18" id="18"/>
          <p:cNvSpPr/>
          <p:nvPr/>
        </p:nvSpPr>
        <p:spPr>
          <a:xfrm flipH="false" flipV="false" rot="0">
            <a:off x="9767533" y="3250864"/>
            <a:ext cx="6625795" cy="5272391"/>
          </a:xfrm>
          <a:custGeom>
            <a:avLst/>
            <a:gdLst/>
            <a:ahLst/>
            <a:cxnLst/>
            <a:rect r="r" b="b" t="t" l="l"/>
            <a:pathLst>
              <a:path h="5272391" w="6625795">
                <a:moveTo>
                  <a:pt x="0" y="0"/>
                </a:moveTo>
                <a:lnTo>
                  <a:pt x="6625795" y="0"/>
                </a:lnTo>
                <a:lnTo>
                  <a:pt x="6625795" y="5272391"/>
                </a:lnTo>
                <a:lnTo>
                  <a:pt x="0" y="5272391"/>
                </a:lnTo>
                <a:lnTo>
                  <a:pt x="0" y="0"/>
                </a:lnTo>
                <a:close/>
              </a:path>
            </a:pathLst>
          </a:custGeom>
          <a:blipFill>
            <a:blip r:embed="rId3"/>
            <a:stretch>
              <a:fillRect l="0" t="0" r="0" b="0"/>
            </a:stretch>
          </a:blipFill>
        </p:spPr>
      </p:sp>
      <p:sp>
        <p:nvSpPr>
          <p:cNvPr name="TextBox 19" id="19"/>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20" id="20"/>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54</a:t>
            </a:r>
          </a:p>
        </p:txBody>
      </p:sp>
      <p:sp>
        <p:nvSpPr>
          <p:cNvPr name="TextBox 21" id="21"/>
          <p:cNvSpPr txBox="true"/>
          <p:nvPr/>
        </p:nvSpPr>
        <p:spPr>
          <a:xfrm rot="0">
            <a:off x="3099018" y="1490698"/>
            <a:ext cx="12089963"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Bit Error Rate Vs Signal to Noise Ratio(dB) In Log Scale</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0065" y="3170051"/>
            <a:ext cx="7447077" cy="5921460"/>
          </a:xfrm>
          <a:custGeom>
            <a:avLst/>
            <a:gdLst/>
            <a:ahLst/>
            <a:cxnLst/>
            <a:rect r="r" b="b" t="t" l="l"/>
            <a:pathLst>
              <a:path h="5921460" w="7447077">
                <a:moveTo>
                  <a:pt x="0" y="0"/>
                </a:moveTo>
                <a:lnTo>
                  <a:pt x="7447077" y="0"/>
                </a:lnTo>
                <a:lnTo>
                  <a:pt x="7447077" y="5921460"/>
                </a:lnTo>
                <a:lnTo>
                  <a:pt x="0" y="5921460"/>
                </a:lnTo>
                <a:lnTo>
                  <a:pt x="0" y="0"/>
                </a:lnTo>
                <a:close/>
              </a:path>
            </a:pathLst>
          </a:custGeom>
          <a:blipFill>
            <a:blip r:embed="rId2"/>
            <a:stretch>
              <a:fillRect l="0" t="0" r="0" b="0"/>
            </a:stretch>
          </a:blipFill>
        </p:spPr>
      </p:sp>
      <p:grpSp>
        <p:nvGrpSpPr>
          <p:cNvPr name="Group 3" id="3"/>
          <p:cNvGrpSpPr/>
          <p:nvPr/>
        </p:nvGrpSpPr>
        <p:grpSpPr>
          <a:xfrm rot="0">
            <a:off x="1028700" y="8924722"/>
            <a:ext cx="860074" cy="333578"/>
            <a:chOff x="0" y="0"/>
            <a:chExt cx="1146765" cy="444771"/>
          </a:xfrm>
        </p:grpSpPr>
        <p:grpSp>
          <p:nvGrpSpPr>
            <p:cNvPr name="Group 4" id="4"/>
            <p:cNvGrpSpPr/>
            <p:nvPr/>
          </p:nvGrpSpPr>
          <p:grpSpPr>
            <a:xfrm rot="0">
              <a:off x="0" y="0"/>
              <a:ext cx="444771" cy="44477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701994" y="0"/>
              <a:ext cx="444771" cy="4447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AutoShape 10" id="10"/>
          <p:cNvSpPr/>
          <p:nvPr/>
        </p:nvSpPr>
        <p:spPr>
          <a:xfrm>
            <a:off x="9134475" y="2623986"/>
            <a:ext cx="9525" cy="6831279"/>
          </a:xfrm>
          <a:prstGeom prst="line">
            <a:avLst/>
          </a:prstGeom>
          <a:ln cap="flat" w="38100">
            <a:solidFill>
              <a:srgbClr val="000000"/>
            </a:solidFill>
            <a:prstDash val="solid"/>
            <a:headEnd type="none" len="sm" w="sm"/>
            <a:tailEnd type="none" len="sm" w="sm"/>
          </a:ln>
        </p:spPr>
      </p:sp>
      <p:grpSp>
        <p:nvGrpSpPr>
          <p:cNvPr name="Group 11" id="11"/>
          <p:cNvGrpSpPr/>
          <p:nvPr/>
        </p:nvGrpSpPr>
        <p:grpSpPr>
          <a:xfrm rot="0">
            <a:off x="3221676" y="2471959"/>
            <a:ext cx="5182589" cy="698091"/>
            <a:chOff x="0" y="0"/>
            <a:chExt cx="1364962" cy="183859"/>
          </a:xfrm>
        </p:grpSpPr>
        <p:sp>
          <p:nvSpPr>
            <p:cNvPr name="Freeform 12" id="12"/>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13" id="13"/>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grpSp>
        <p:nvGrpSpPr>
          <p:cNvPr name="Group 14" id="14"/>
          <p:cNvGrpSpPr/>
          <p:nvPr/>
        </p:nvGrpSpPr>
        <p:grpSpPr>
          <a:xfrm rot="0">
            <a:off x="10344150" y="2471959"/>
            <a:ext cx="4934979" cy="698091"/>
            <a:chOff x="0" y="0"/>
            <a:chExt cx="1299748" cy="183859"/>
          </a:xfrm>
        </p:grpSpPr>
        <p:sp>
          <p:nvSpPr>
            <p:cNvPr name="Freeform 15" id="15"/>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16" id="16"/>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sp>
        <p:nvSpPr>
          <p:cNvPr name="Freeform 17" id="17"/>
          <p:cNvSpPr/>
          <p:nvPr/>
        </p:nvSpPr>
        <p:spPr>
          <a:xfrm flipH="false" flipV="false" rot="0">
            <a:off x="9637974" y="3170051"/>
            <a:ext cx="7549534" cy="5921460"/>
          </a:xfrm>
          <a:custGeom>
            <a:avLst/>
            <a:gdLst/>
            <a:ahLst/>
            <a:cxnLst/>
            <a:rect r="r" b="b" t="t" l="l"/>
            <a:pathLst>
              <a:path h="5921460" w="7549534">
                <a:moveTo>
                  <a:pt x="0" y="0"/>
                </a:moveTo>
                <a:lnTo>
                  <a:pt x="7549534" y="0"/>
                </a:lnTo>
                <a:lnTo>
                  <a:pt x="7549534" y="5921460"/>
                </a:lnTo>
                <a:lnTo>
                  <a:pt x="0" y="5921460"/>
                </a:lnTo>
                <a:lnTo>
                  <a:pt x="0" y="0"/>
                </a:lnTo>
                <a:close/>
              </a:path>
            </a:pathLst>
          </a:custGeom>
          <a:blipFill>
            <a:blip r:embed="rId3"/>
            <a:stretch>
              <a:fillRect l="0" t="0" r="0" b="0"/>
            </a:stretch>
          </a:blipFill>
        </p:spPr>
      </p:sp>
      <p:sp>
        <p:nvSpPr>
          <p:cNvPr name="TextBox 18" id="18"/>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19" id="19"/>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55</a:t>
            </a:r>
          </a:p>
        </p:txBody>
      </p:sp>
      <p:sp>
        <p:nvSpPr>
          <p:cNvPr name="TextBox 20" id="20"/>
          <p:cNvSpPr txBox="true"/>
          <p:nvPr/>
        </p:nvSpPr>
        <p:spPr>
          <a:xfrm rot="0">
            <a:off x="3475374" y="1496598"/>
            <a:ext cx="11337251"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Probability of Success Vs Signal to Noise Ratio(dB)</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AutoShape 9" id="9"/>
          <p:cNvSpPr/>
          <p:nvPr/>
        </p:nvSpPr>
        <p:spPr>
          <a:xfrm>
            <a:off x="9134475" y="2623986"/>
            <a:ext cx="9525" cy="6831279"/>
          </a:xfrm>
          <a:prstGeom prst="line">
            <a:avLst/>
          </a:prstGeom>
          <a:ln cap="flat" w="38100">
            <a:solidFill>
              <a:srgbClr val="000000"/>
            </a:solidFill>
            <a:prstDash val="solid"/>
            <a:headEnd type="none" len="sm" w="sm"/>
            <a:tailEnd type="none" len="sm" w="sm"/>
          </a:ln>
        </p:spPr>
      </p:sp>
      <p:grpSp>
        <p:nvGrpSpPr>
          <p:cNvPr name="Group 10" id="10"/>
          <p:cNvGrpSpPr/>
          <p:nvPr/>
        </p:nvGrpSpPr>
        <p:grpSpPr>
          <a:xfrm rot="0">
            <a:off x="2970638" y="2471959"/>
            <a:ext cx="5182589" cy="698091"/>
            <a:chOff x="0" y="0"/>
            <a:chExt cx="1364962" cy="183859"/>
          </a:xfrm>
        </p:grpSpPr>
        <p:sp>
          <p:nvSpPr>
            <p:cNvPr name="Freeform 11" id="11"/>
            <p:cNvSpPr/>
            <p:nvPr/>
          </p:nvSpPr>
          <p:spPr>
            <a:xfrm flipH="false" flipV="false" rot="0">
              <a:off x="0" y="0"/>
              <a:ext cx="1364962" cy="183859"/>
            </a:xfrm>
            <a:custGeom>
              <a:avLst/>
              <a:gdLst/>
              <a:ahLst/>
              <a:cxnLst/>
              <a:rect r="r" b="b" t="t" l="l"/>
              <a:pathLst>
                <a:path h="183859" w="1364962">
                  <a:moveTo>
                    <a:pt x="682481" y="0"/>
                  </a:moveTo>
                  <a:cubicBezTo>
                    <a:pt x="305557" y="0"/>
                    <a:pt x="0" y="41158"/>
                    <a:pt x="0" y="91930"/>
                  </a:cubicBezTo>
                  <a:cubicBezTo>
                    <a:pt x="0" y="142701"/>
                    <a:pt x="305557" y="183859"/>
                    <a:pt x="682481" y="183859"/>
                  </a:cubicBezTo>
                  <a:cubicBezTo>
                    <a:pt x="1059405" y="183859"/>
                    <a:pt x="1364962" y="142701"/>
                    <a:pt x="1364962" y="91930"/>
                  </a:cubicBezTo>
                  <a:cubicBezTo>
                    <a:pt x="1364962" y="41158"/>
                    <a:pt x="1059405" y="0"/>
                    <a:pt x="682481" y="0"/>
                  </a:cubicBezTo>
                  <a:close/>
                </a:path>
              </a:pathLst>
            </a:custGeom>
            <a:solidFill>
              <a:srgbClr val="000000">
                <a:alpha val="0"/>
              </a:srgbClr>
            </a:solidFill>
          </p:spPr>
        </p:sp>
        <p:sp>
          <p:nvSpPr>
            <p:cNvPr name="TextBox 12" id="12"/>
            <p:cNvSpPr txBox="true"/>
            <p:nvPr/>
          </p:nvSpPr>
          <p:spPr>
            <a:xfrm>
              <a:off x="127965" y="-30388"/>
              <a:ext cx="1109031"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HARD DECISION DECODING</a:t>
              </a:r>
            </a:p>
          </p:txBody>
        </p:sp>
      </p:grpSp>
      <p:grpSp>
        <p:nvGrpSpPr>
          <p:cNvPr name="Group 13" id="13"/>
          <p:cNvGrpSpPr/>
          <p:nvPr/>
        </p:nvGrpSpPr>
        <p:grpSpPr>
          <a:xfrm rot="0">
            <a:off x="10619031" y="2471959"/>
            <a:ext cx="4934979" cy="698091"/>
            <a:chOff x="0" y="0"/>
            <a:chExt cx="1299748" cy="183859"/>
          </a:xfrm>
        </p:grpSpPr>
        <p:sp>
          <p:nvSpPr>
            <p:cNvPr name="Freeform 14" id="14"/>
            <p:cNvSpPr/>
            <p:nvPr/>
          </p:nvSpPr>
          <p:spPr>
            <a:xfrm flipH="false" flipV="false" rot="0">
              <a:off x="0" y="0"/>
              <a:ext cx="1299748" cy="183859"/>
            </a:xfrm>
            <a:custGeom>
              <a:avLst/>
              <a:gdLst/>
              <a:ahLst/>
              <a:cxnLst/>
              <a:rect r="r" b="b" t="t" l="l"/>
              <a:pathLst>
                <a:path h="183859" w="1299748">
                  <a:moveTo>
                    <a:pt x="649874" y="0"/>
                  </a:moveTo>
                  <a:cubicBezTo>
                    <a:pt x="290958" y="0"/>
                    <a:pt x="0" y="41158"/>
                    <a:pt x="0" y="91930"/>
                  </a:cubicBezTo>
                  <a:cubicBezTo>
                    <a:pt x="0" y="142701"/>
                    <a:pt x="290958" y="183859"/>
                    <a:pt x="649874" y="183859"/>
                  </a:cubicBezTo>
                  <a:cubicBezTo>
                    <a:pt x="1008789" y="183859"/>
                    <a:pt x="1299748" y="142701"/>
                    <a:pt x="1299748" y="91930"/>
                  </a:cubicBezTo>
                  <a:cubicBezTo>
                    <a:pt x="1299748" y="41158"/>
                    <a:pt x="1008789" y="0"/>
                    <a:pt x="649874" y="0"/>
                  </a:cubicBezTo>
                  <a:close/>
                </a:path>
              </a:pathLst>
            </a:custGeom>
            <a:solidFill>
              <a:srgbClr val="000000">
                <a:alpha val="0"/>
              </a:srgbClr>
            </a:solidFill>
          </p:spPr>
        </p:sp>
        <p:sp>
          <p:nvSpPr>
            <p:cNvPr name="TextBox 15" id="15"/>
            <p:cNvSpPr txBox="true"/>
            <p:nvPr/>
          </p:nvSpPr>
          <p:spPr>
            <a:xfrm>
              <a:off x="121851" y="-30388"/>
              <a:ext cx="1056045" cy="197011"/>
            </a:xfrm>
            <a:prstGeom prst="rect">
              <a:avLst/>
            </a:prstGeom>
          </p:spPr>
          <p:txBody>
            <a:bodyPr anchor="ctr" rtlCol="false" tIns="50800" lIns="50800" bIns="50800" rIns="50800"/>
            <a:lstStyle/>
            <a:p>
              <a:pPr algn="ctr">
                <a:lnSpc>
                  <a:spcPts val="3219"/>
                </a:lnSpc>
              </a:pPr>
              <a:r>
                <a:rPr lang="en-US" b="true" sz="2299">
                  <a:solidFill>
                    <a:srgbClr val="000000"/>
                  </a:solidFill>
                  <a:latin typeface="Inter Bold"/>
                  <a:ea typeface="Inter Bold"/>
                  <a:cs typeface="Inter Bold"/>
                  <a:sym typeface="Inter Bold"/>
                </a:rPr>
                <a:t>SOFT DECISION DECODING</a:t>
              </a:r>
            </a:p>
          </p:txBody>
        </p:sp>
      </p:grpSp>
      <p:sp>
        <p:nvSpPr>
          <p:cNvPr name="Freeform 16" id="16"/>
          <p:cNvSpPr/>
          <p:nvPr/>
        </p:nvSpPr>
        <p:spPr>
          <a:xfrm flipH="false" flipV="false" rot="0">
            <a:off x="1735053" y="3235732"/>
            <a:ext cx="7186740" cy="5623309"/>
          </a:xfrm>
          <a:custGeom>
            <a:avLst/>
            <a:gdLst/>
            <a:ahLst/>
            <a:cxnLst/>
            <a:rect r="r" b="b" t="t" l="l"/>
            <a:pathLst>
              <a:path h="5623309" w="7186740">
                <a:moveTo>
                  <a:pt x="0" y="0"/>
                </a:moveTo>
                <a:lnTo>
                  <a:pt x="7186740" y="0"/>
                </a:lnTo>
                <a:lnTo>
                  <a:pt x="7186740" y="5623309"/>
                </a:lnTo>
                <a:lnTo>
                  <a:pt x="0" y="5623309"/>
                </a:lnTo>
                <a:lnTo>
                  <a:pt x="0" y="0"/>
                </a:lnTo>
                <a:close/>
              </a:path>
            </a:pathLst>
          </a:custGeom>
          <a:blipFill>
            <a:blip r:embed="rId2"/>
            <a:stretch>
              <a:fillRect l="0" t="0" r="0" b="0"/>
            </a:stretch>
          </a:blipFill>
        </p:spPr>
      </p:sp>
      <p:sp>
        <p:nvSpPr>
          <p:cNvPr name="Freeform 17" id="17"/>
          <p:cNvSpPr/>
          <p:nvPr/>
        </p:nvSpPr>
        <p:spPr>
          <a:xfrm flipH="false" flipV="false" rot="0">
            <a:off x="9487688" y="3170051"/>
            <a:ext cx="7269265" cy="5688990"/>
          </a:xfrm>
          <a:custGeom>
            <a:avLst/>
            <a:gdLst/>
            <a:ahLst/>
            <a:cxnLst/>
            <a:rect r="r" b="b" t="t" l="l"/>
            <a:pathLst>
              <a:path h="5688990" w="7269265">
                <a:moveTo>
                  <a:pt x="0" y="0"/>
                </a:moveTo>
                <a:lnTo>
                  <a:pt x="7269265" y="0"/>
                </a:lnTo>
                <a:lnTo>
                  <a:pt x="7269265" y="5688990"/>
                </a:lnTo>
                <a:lnTo>
                  <a:pt x="0" y="5688990"/>
                </a:lnTo>
                <a:lnTo>
                  <a:pt x="0" y="0"/>
                </a:lnTo>
                <a:close/>
              </a:path>
            </a:pathLst>
          </a:custGeom>
          <a:blipFill>
            <a:blip r:embed="rId3"/>
            <a:stretch>
              <a:fillRect l="0" t="0" r="0" b="0"/>
            </a:stretch>
          </a:blipFill>
        </p:spPr>
      </p:sp>
      <p:sp>
        <p:nvSpPr>
          <p:cNvPr name="TextBox 18" id="18"/>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19" id="19"/>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56</a:t>
            </a:r>
          </a:p>
        </p:txBody>
      </p:sp>
      <p:sp>
        <p:nvSpPr>
          <p:cNvPr name="TextBox 20" id="20"/>
          <p:cNvSpPr txBox="true"/>
          <p:nvPr/>
        </p:nvSpPr>
        <p:spPr>
          <a:xfrm rot="0">
            <a:off x="2544544" y="1559829"/>
            <a:ext cx="13198912" cy="622936"/>
          </a:xfrm>
          <a:prstGeom prst="rect">
            <a:avLst/>
          </a:prstGeom>
        </p:spPr>
        <p:txBody>
          <a:bodyPr anchor="t" rtlCol="false" tIns="0" lIns="0" bIns="0" rIns="0">
            <a:spAutoFit/>
          </a:bodyPr>
          <a:lstStyle/>
          <a:p>
            <a:pPr algn="l">
              <a:lnSpc>
                <a:spcPts val="5039"/>
              </a:lnSpc>
            </a:pPr>
            <a:r>
              <a:rPr lang="en-US" b="true" sz="3599" u="sng">
                <a:solidFill>
                  <a:srgbClr val="000000"/>
                </a:solidFill>
                <a:latin typeface="Inter Bold"/>
                <a:ea typeface="Inter Bold"/>
                <a:cs typeface="Inter Bold"/>
                <a:sym typeface="Inter Bold"/>
              </a:rPr>
              <a:t>Probability of Decoding Failure Vs Signal to Noise Ratio(dB)</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TextBox 9" id="9"/>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10" id="10"/>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57</a:t>
            </a:r>
          </a:p>
        </p:txBody>
      </p:sp>
      <p:sp>
        <p:nvSpPr>
          <p:cNvPr name="TextBox 11" id="11"/>
          <p:cNvSpPr txBox="true"/>
          <p:nvPr/>
        </p:nvSpPr>
        <p:spPr>
          <a:xfrm rot="0">
            <a:off x="6471642" y="1550286"/>
            <a:ext cx="5344716" cy="953135"/>
          </a:xfrm>
          <a:prstGeom prst="rect">
            <a:avLst/>
          </a:prstGeom>
        </p:spPr>
        <p:txBody>
          <a:bodyPr anchor="t" rtlCol="false" tIns="0" lIns="0" bIns="0" rIns="0">
            <a:spAutoFit/>
          </a:bodyPr>
          <a:lstStyle/>
          <a:p>
            <a:pPr algn="ctr">
              <a:lnSpc>
                <a:spcPts val="7840"/>
              </a:lnSpc>
            </a:pPr>
            <a:r>
              <a:rPr lang="en-US" b="true" sz="5600">
                <a:solidFill>
                  <a:srgbClr val="000000"/>
                </a:solidFill>
                <a:latin typeface="Inter Bold"/>
                <a:ea typeface="Inter Bold"/>
                <a:cs typeface="Inter Bold"/>
                <a:sym typeface="Inter Bold"/>
              </a:rPr>
              <a:t>BIBLIOGRAPHY</a:t>
            </a:r>
          </a:p>
        </p:txBody>
      </p:sp>
      <p:sp>
        <p:nvSpPr>
          <p:cNvPr name="TextBox 12" id="12"/>
          <p:cNvSpPr txBox="true"/>
          <p:nvPr/>
        </p:nvSpPr>
        <p:spPr>
          <a:xfrm rot="0">
            <a:off x="1722468" y="3280305"/>
            <a:ext cx="14503676" cy="4006215"/>
          </a:xfrm>
          <a:prstGeom prst="rect">
            <a:avLst/>
          </a:prstGeom>
        </p:spPr>
        <p:txBody>
          <a:bodyPr anchor="t" rtlCol="false" tIns="0" lIns="0" bIns="0" rIns="0">
            <a:spAutoFit/>
          </a:bodyPr>
          <a:lstStyle/>
          <a:p>
            <a:pPr algn="l" marL="485775" indent="-242888" lvl="1">
              <a:lnSpc>
                <a:spcPts val="4004"/>
              </a:lnSpc>
              <a:buAutoNum type="arabicPeriod" startAt="1"/>
            </a:pPr>
            <a:r>
              <a:rPr lang="en-US" sz="2250">
                <a:solidFill>
                  <a:srgbClr val="000000"/>
                </a:solidFill>
                <a:latin typeface="Inter"/>
                <a:ea typeface="Inter"/>
                <a:cs typeface="Inter"/>
                <a:sym typeface="Inter"/>
              </a:rPr>
              <a:t> NPTEL-NOC IITM Course : </a:t>
            </a:r>
            <a:r>
              <a:rPr lang="en-US" sz="2250" u="sng">
                <a:solidFill>
                  <a:srgbClr val="000000"/>
                </a:solidFill>
                <a:latin typeface="Inter"/>
                <a:ea typeface="Inter"/>
                <a:cs typeface="Inter"/>
                <a:sym typeface="Inter"/>
                <a:hlinkClick r:id="rId2" tooltip="https://youtube.com/playlist?list=PLyqSpQzTE6M81HJ26ZaNv0V3ROBrcv-Kc&amp;si=2oS3XxMRQpJfkcdX"/>
              </a:rPr>
              <a:t>LDPC and Polar Codes in 5G Standard by Prof. Andrew Thangraj</a:t>
            </a:r>
            <a:r>
              <a:rPr lang="en-US" sz="2250">
                <a:solidFill>
                  <a:srgbClr val="000000"/>
                </a:solidFill>
                <a:latin typeface="Inter"/>
                <a:ea typeface="Inter"/>
                <a:cs typeface="Inter"/>
                <a:sym typeface="Inter"/>
              </a:rPr>
              <a:t> </a:t>
            </a:r>
          </a:p>
          <a:p>
            <a:pPr algn="l" marL="485775" indent="-242888" lvl="1">
              <a:lnSpc>
                <a:spcPts val="4004"/>
              </a:lnSpc>
              <a:buAutoNum type="arabicPeriod" startAt="1"/>
            </a:pPr>
            <a:r>
              <a:rPr lang="en-US" sz="2250">
                <a:solidFill>
                  <a:srgbClr val="000000"/>
                </a:solidFill>
                <a:latin typeface="Inter"/>
                <a:ea typeface="Inter"/>
                <a:cs typeface="Inter"/>
                <a:sym typeface="Inter"/>
              </a:rPr>
              <a:t> </a:t>
            </a:r>
            <a:r>
              <a:rPr lang="en-US" sz="2250" u="sng">
                <a:solidFill>
                  <a:srgbClr val="000000"/>
                </a:solidFill>
                <a:latin typeface="Inter"/>
                <a:ea typeface="Inter"/>
                <a:cs typeface="Inter"/>
                <a:sym typeface="Inter"/>
                <a:hlinkClick r:id="rId3" tooltip="https://cmrr-star.ucsd.edu/static/presentations/ldpc_tutorial.pdf"/>
              </a:rPr>
              <a:t>An Introduction to Low-Density Parity-Check Codes</a:t>
            </a:r>
            <a:r>
              <a:rPr lang="en-US" sz="2250">
                <a:solidFill>
                  <a:srgbClr val="000000"/>
                </a:solidFill>
                <a:latin typeface="Inter"/>
                <a:ea typeface="Inter"/>
                <a:cs typeface="Inter"/>
                <a:sym typeface="Inter"/>
              </a:rPr>
              <a:t> by Paul H. Siegel, Electrical and Computer  Engineering University of California, San Diego</a:t>
            </a:r>
          </a:p>
          <a:p>
            <a:pPr algn="l" marL="485775" indent="-242888" lvl="1">
              <a:lnSpc>
                <a:spcPts val="4004"/>
              </a:lnSpc>
              <a:buAutoNum type="arabicPeriod" startAt="1"/>
            </a:pPr>
            <a:r>
              <a:rPr lang="en-US" sz="2250">
                <a:solidFill>
                  <a:srgbClr val="000000"/>
                </a:solidFill>
                <a:latin typeface="Inter"/>
                <a:ea typeface="Inter"/>
                <a:cs typeface="Inter"/>
                <a:sym typeface="Inter"/>
              </a:rPr>
              <a:t> </a:t>
            </a:r>
            <a:r>
              <a:rPr lang="en-US" sz="2250" u="sng">
                <a:solidFill>
                  <a:srgbClr val="000000"/>
                </a:solidFill>
                <a:latin typeface="Inter"/>
                <a:ea typeface="Inter"/>
                <a:cs typeface="Inter"/>
                <a:sym typeface="Inter"/>
                <a:hlinkClick r:id="rId4" tooltip="https://www.jaist.ac.jp/~kurkoski/teaching/portfolio/uec_s05/S05-LDPC%20Lecture%201.pdf"/>
              </a:rPr>
              <a:t>Introduction to Low-Density Parity Check Codes</a:t>
            </a:r>
            <a:r>
              <a:rPr lang="en-US" sz="2250">
                <a:solidFill>
                  <a:srgbClr val="000000"/>
                </a:solidFill>
                <a:latin typeface="Inter"/>
                <a:ea typeface="Inter"/>
                <a:cs typeface="Inter"/>
                <a:sym typeface="Inter"/>
              </a:rPr>
              <a:t> by Brian Kurkoski</a:t>
            </a:r>
          </a:p>
          <a:p>
            <a:pPr algn="l" marL="485775" indent="-242888" lvl="1">
              <a:lnSpc>
                <a:spcPts val="4004"/>
              </a:lnSpc>
              <a:buAutoNum type="arabicPeriod" startAt="1"/>
            </a:pPr>
            <a:r>
              <a:rPr lang="en-US" sz="2250">
                <a:solidFill>
                  <a:srgbClr val="000000"/>
                </a:solidFill>
                <a:latin typeface="Inter"/>
                <a:ea typeface="Inter"/>
                <a:cs typeface="Inter"/>
                <a:sym typeface="Inter"/>
              </a:rPr>
              <a:t> CT-216 Introduction to Communication Systems Lecture Slides by Prof. Yash Vasavada, DAIICT Winter 2025</a:t>
            </a:r>
          </a:p>
          <a:p>
            <a:pPr algn="l" marL="485775" indent="-242888" lvl="1">
              <a:lnSpc>
                <a:spcPts val="4004"/>
              </a:lnSpc>
              <a:buAutoNum type="arabicPeriod" startAt="1"/>
            </a:pPr>
            <a:r>
              <a:rPr lang="en-US" sz="2250">
                <a:solidFill>
                  <a:srgbClr val="000000"/>
                </a:solidFill>
                <a:latin typeface="Inter"/>
                <a:ea typeface="Inter"/>
                <a:cs typeface="Inter"/>
                <a:sym typeface="Inter"/>
              </a:rPr>
              <a:t> Different references from </a:t>
            </a:r>
            <a:r>
              <a:rPr lang="en-US" sz="2250" u="sng">
                <a:solidFill>
                  <a:srgbClr val="000000"/>
                </a:solidFill>
                <a:latin typeface="Inter"/>
                <a:ea typeface="Inter"/>
                <a:cs typeface="Inter"/>
                <a:sym typeface="Inter"/>
                <a:hlinkClick r:id="rId5" tooltip="https://www.sharetechnote.com/html/5G/Handbook_5G_Index.html"/>
              </a:rPr>
              <a:t>ShareTechNote Handbook on 5G</a:t>
            </a:r>
          </a:p>
          <a:p>
            <a:pPr algn="l">
              <a:lnSpc>
                <a:spcPts val="4004"/>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8099" y="1539161"/>
            <a:ext cx="7719139" cy="7719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5596960" y="1539161"/>
            <a:ext cx="7719139" cy="77191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030217" y="1013257"/>
            <a:ext cx="860074" cy="333578"/>
            <a:chOff x="0" y="0"/>
            <a:chExt cx="1146765" cy="444771"/>
          </a:xfrm>
        </p:grpSpPr>
        <p:grpSp>
          <p:nvGrpSpPr>
            <p:cNvPr name="Group 9" id="9"/>
            <p:cNvGrpSpPr/>
            <p:nvPr/>
          </p:nvGrpSpPr>
          <p:grpSpPr>
            <a:xfrm rot="0">
              <a:off x="0" y="0"/>
              <a:ext cx="444771" cy="4447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701994" y="0"/>
              <a:ext cx="444771" cy="4447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5" id="15"/>
          <p:cNvGrpSpPr/>
          <p:nvPr/>
        </p:nvGrpSpPr>
        <p:grpSpPr>
          <a:xfrm rot="0">
            <a:off x="16397710" y="1028700"/>
            <a:ext cx="860074" cy="333578"/>
            <a:chOff x="0" y="0"/>
            <a:chExt cx="1146765" cy="444771"/>
          </a:xfrm>
        </p:grpSpPr>
        <p:grpSp>
          <p:nvGrpSpPr>
            <p:cNvPr name="Group 16" id="16"/>
            <p:cNvGrpSpPr/>
            <p:nvPr/>
          </p:nvGrpSpPr>
          <p:grpSpPr>
            <a:xfrm rot="0">
              <a:off x="0" y="0"/>
              <a:ext cx="444771" cy="44477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701994" y="0"/>
              <a:ext cx="444771" cy="44477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22" id="22"/>
          <p:cNvSpPr/>
          <p:nvPr/>
        </p:nvSpPr>
        <p:spPr>
          <a:xfrm flipH="false" flipV="false" rot="0">
            <a:off x="15877074" y="3361995"/>
            <a:ext cx="1901344" cy="10457392"/>
          </a:xfrm>
          <a:custGeom>
            <a:avLst/>
            <a:gdLst/>
            <a:ahLst/>
            <a:cxnLst/>
            <a:rect r="r" b="b" t="t" l="l"/>
            <a:pathLst>
              <a:path h="10457392" w="1901344">
                <a:moveTo>
                  <a:pt x="0" y="0"/>
                </a:moveTo>
                <a:lnTo>
                  <a:pt x="1901344" y="0"/>
                </a:lnTo>
                <a:lnTo>
                  <a:pt x="1901344" y="10457392"/>
                </a:lnTo>
                <a:lnTo>
                  <a:pt x="0" y="10457392"/>
                </a:lnTo>
                <a:lnTo>
                  <a:pt x="0" y="0"/>
                </a:lnTo>
                <a:close/>
              </a:path>
            </a:pathLst>
          </a:custGeom>
          <a:blipFill>
            <a:blip r:embed="rId2"/>
            <a:stretch>
              <a:fillRect l="0" t="0" r="0" b="0"/>
            </a:stretch>
          </a:blipFill>
        </p:spPr>
      </p:sp>
      <p:sp>
        <p:nvSpPr>
          <p:cNvPr name="Freeform 23" id="23"/>
          <p:cNvSpPr/>
          <p:nvPr/>
        </p:nvSpPr>
        <p:spPr>
          <a:xfrm flipH="true" flipV="false" rot="0">
            <a:off x="509582" y="3361995"/>
            <a:ext cx="1901344" cy="10457392"/>
          </a:xfrm>
          <a:custGeom>
            <a:avLst/>
            <a:gdLst/>
            <a:ahLst/>
            <a:cxnLst/>
            <a:rect r="r" b="b" t="t" l="l"/>
            <a:pathLst>
              <a:path h="10457392" w="1901344">
                <a:moveTo>
                  <a:pt x="1901344" y="0"/>
                </a:moveTo>
                <a:lnTo>
                  <a:pt x="0" y="0"/>
                </a:lnTo>
                <a:lnTo>
                  <a:pt x="0" y="10457392"/>
                </a:lnTo>
                <a:lnTo>
                  <a:pt x="1901344" y="10457392"/>
                </a:lnTo>
                <a:lnTo>
                  <a:pt x="1901344" y="0"/>
                </a:lnTo>
                <a:close/>
              </a:path>
            </a:pathLst>
          </a:custGeom>
          <a:blipFill>
            <a:blip r:embed="rId2"/>
            <a:stretch>
              <a:fillRect l="0" t="0" r="0" b="0"/>
            </a:stretch>
          </a:blipFill>
        </p:spPr>
      </p:sp>
      <p:sp>
        <p:nvSpPr>
          <p:cNvPr name="TextBox 24" id="24"/>
          <p:cNvSpPr txBox="true"/>
          <p:nvPr/>
        </p:nvSpPr>
        <p:spPr>
          <a:xfrm rot="0">
            <a:off x="3620867" y="4219023"/>
            <a:ext cx="11046265" cy="2130815"/>
          </a:xfrm>
          <a:prstGeom prst="rect">
            <a:avLst/>
          </a:prstGeom>
        </p:spPr>
        <p:txBody>
          <a:bodyPr anchor="t" rtlCol="false" tIns="0" lIns="0" bIns="0" rIns="0">
            <a:spAutoFit/>
          </a:bodyPr>
          <a:lstStyle/>
          <a:p>
            <a:pPr algn="ctr">
              <a:lnSpc>
                <a:spcPts val="17478"/>
              </a:lnSpc>
              <a:spcBef>
                <a:spcPct val="0"/>
              </a:spcBef>
            </a:pPr>
            <a:r>
              <a:rPr lang="en-US" b="true" sz="12484">
                <a:solidFill>
                  <a:srgbClr val="000000"/>
                </a:solidFill>
                <a:latin typeface="Red Hat Display Bold"/>
                <a:ea typeface="Red Hat Display Bold"/>
                <a:cs typeface="Red Hat Display Bold"/>
                <a:sym typeface="Red Hat Display Bold"/>
              </a:rPr>
              <a:t>THANK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531317"/>
            <a:ext cx="7768390" cy="4726983"/>
            <a:chOff x="0" y="0"/>
            <a:chExt cx="937097" cy="570214"/>
          </a:xfrm>
        </p:grpSpPr>
        <p:sp>
          <p:nvSpPr>
            <p:cNvPr name="Freeform 3" id="3" descr="preencoded.png"/>
            <p:cNvSpPr/>
            <p:nvPr/>
          </p:nvSpPr>
          <p:spPr>
            <a:xfrm flipH="false" flipV="false" rot="0">
              <a:off x="0" y="0"/>
              <a:ext cx="937097" cy="570214"/>
            </a:xfrm>
            <a:custGeom>
              <a:avLst/>
              <a:gdLst/>
              <a:ahLst/>
              <a:cxnLst/>
              <a:rect r="r" b="b" t="t" l="l"/>
              <a:pathLst>
                <a:path h="570214" w="937097">
                  <a:moveTo>
                    <a:pt x="22922" y="0"/>
                  </a:moveTo>
                  <a:lnTo>
                    <a:pt x="914176" y="0"/>
                  </a:lnTo>
                  <a:cubicBezTo>
                    <a:pt x="926835" y="0"/>
                    <a:pt x="937097" y="10262"/>
                    <a:pt x="937097" y="22922"/>
                  </a:cubicBezTo>
                  <a:lnTo>
                    <a:pt x="937097" y="547292"/>
                  </a:lnTo>
                  <a:cubicBezTo>
                    <a:pt x="937097" y="559951"/>
                    <a:pt x="926835" y="570214"/>
                    <a:pt x="914176" y="570214"/>
                  </a:cubicBezTo>
                  <a:lnTo>
                    <a:pt x="22922" y="570214"/>
                  </a:lnTo>
                  <a:cubicBezTo>
                    <a:pt x="10262" y="570214"/>
                    <a:pt x="0" y="559951"/>
                    <a:pt x="0" y="547292"/>
                  </a:cubicBezTo>
                  <a:lnTo>
                    <a:pt x="0" y="22922"/>
                  </a:lnTo>
                  <a:cubicBezTo>
                    <a:pt x="0" y="10262"/>
                    <a:pt x="10262" y="0"/>
                    <a:pt x="22922" y="0"/>
                  </a:cubicBezTo>
                  <a:close/>
                </a:path>
              </a:pathLst>
            </a:custGeom>
            <a:blipFill>
              <a:blip r:embed="rId2"/>
              <a:stretch>
                <a:fillRect l="-143427" t="0" r="-143427" b="0"/>
              </a:stretch>
            </a:blipFill>
          </p:spPr>
        </p:sp>
      </p:grpSp>
      <p:grpSp>
        <p:nvGrpSpPr>
          <p:cNvPr name="Group 4" id="4"/>
          <p:cNvGrpSpPr/>
          <p:nvPr/>
        </p:nvGrpSpPr>
        <p:grpSpPr>
          <a:xfrm rot="0">
            <a:off x="9231319" y="7431313"/>
            <a:ext cx="1512662" cy="151266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9231319" y="4531317"/>
            <a:ext cx="1512662" cy="151266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1028700" y="1991926"/>
            <a:ext cx="8115300" cy="19342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THE EVOLUTION OF 5G NETWORK</a:t>
            </a:r>
          </a:p>
        </p:txBody>
      </p:sp>
      <p:sp>
        <p:nvSpPr>
          <p:cNvPr name="TextBox 11" id="11"/>
          <p:cNvSpPr txBox="true"/>
          <p:nvPr/>
        </p:nvSpPr>
        <p:spPr>
          <a:xfrm rot="0">
            <a:off x="9987650" y="2519929"/>
            <a:ext cx="7271650"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The current era of technology is defined by rapid advancements that merge physical and digital realms. Technology enables greater efficiency, accessibility, and connectivity.</a:t>
            </a:r>
          </a:p>
        </p:txBody>
      </p:sp>
      <p:sp>
        <p:nvSpPr>
          <p:cNvPr name="TextBox 12" id="12"/>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13" id="13"/>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06</a:t>
            </a:r>
          </a:p>
        </p:txBody>
      </p:sp>
      <p:grpSp>
        <p:nvGrpSpPr>
          <p:cNvPr name="Group 14" id="14"/>
          <p:cNvGrpSpPr/>
          <p:nvPr/>
        </p:nvGrpSpPr>
        <p:grpSpPr>
          <a:xfrm rot="0">
            <a:off x="11178211" y="7431313"/>
            <a:ext cx="6081089" cy="1826987"/>
            <a:chOff x="0" y="0"/>
            <a:chExt cx="8108119" cy="2435983"/>
          </a:xfrm>
        </p:grpSpPr>
        <p:sp>
          <p:nvSpPr>
            <p:cNvPr name="TextBox 15" id="15"/>
            <p:cNvSpPr txBox="true"/>
            <p:nvPr/>
          </p:nvSpPr>
          <p:spPr>
            <a:xfrm rot="0">
              <a:off x="0" y="782443"/>
              <a:ext cx="8108119" cy="165354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5G channels are complex and prone to noise and interference, posing challenges for reliable data transmission. Efficient error correction codes are crucial to ensure data integrity.</a:t>
              </a:r>
            </a:p>
          </p:txBody>
        </p:sp>
        <p:sp>
          <p:nvSpPr>
            <p:cNvPr name="TextBox 16" id="16"/>
            <p:cNvSpPr txBox="true"/>
            <p:nvPr/>
          </p:nvSpPr>
          <p:spPr>
            <a:xfrm rot="0">
              <a:off x="0" y="-38100"/>
              <a:ext cx="5290806" cy="462280"/>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CHALLENGES OF 5G</a:t>
              </a:r>
            </a:p>
          </p:txBody>
        </p:sp>
      </p:grpSp>
      <p:grpSp>
        <p:nvGrpSpPr>
          <p:cNvPr name="Group 17" id="17"/>
          <p:cNvGrpSpPr/>
          <p:nvPr/>
        </p:nvGrpSpPr>
        <p:grpSpPr>
          <a:xfrm rot="0">
            <a:off x="11178211" y="4531317"/>
            <a:ext cx="6081089" cy="1826987"/>
            <a:chOff x="0" y="0"/>
            <a:chExt cx="8108119" cy="2435983"/>
          </a:xfrm>
        </p:grpSpPr>
        <p:sp>
          <p:nvSpPr>
            <p:cNvPr name="TextBox 18" id="18"/>
            <p:cNvSpPr txBox="true"/>
            <p:nvPr/>
          </p:nvSpPr>
          <p:spPr>
            <a:xfrm rot="0">
              <a:off x="0" y="782443"/>
              <a:ext cx="8108119" cy="165354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5G promises to revolutionize mobile communication. The demand for higher data rates, lower latency, and massive connectivity for IoT devices necessitate efficient channel coding.</a:t>
              </a:r>
            </a:p>
          </p:txBody>
        </p:sp>
        <p:sp>
          <p:nvSpPr>
            <p:cNvPr name="TextBox 19" id="19"/>
            <p:cNvSpPr txBox="true"/>
            <p:nvPr/>
          </p:nvSpPr>
          <p:spPr>
            <a:xfrm rot="0">
              <a:off x="0" y="-38100"/>
              <a:ext cx="5290806" cy="462280"/>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5G: THE NEW GENERATION</a:t>
              </a:r>
            </a:p>
          </p:txBody>
        </p:sp>
      </p:grpSp>
      <p:sp>
        <p:nvSpPr>
          <p:cNvPr name="TextBox 20" id="20"/>
          <p:cNvSpPr txBox="true"/>
          <p:nvPr/>
        </p:nvSpPr>
        <p:spPr>
          <a:xfrm rot="0">
            <a:off x="9608145" y="5090481"/>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01</a:t>
            </a:r>
          </a:p>
        </p:txBody>
      </p:sp>
      <p:sp>
        <p:nvSpPr>
          <p:cNvPr name="TextBox 21" id="21"/>
          <p:cNvSpPr txBox="true"/>
          <p:nvPr/>
        </p:nvSpPr>
        <p:spPr>
          <a:xfrm rot="0">
            <a:off x="9608145" y="7990476"/>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02</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06866" y="5962438"/>
            <a:ext cx="756331" cy="7563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5" id="5"/>
          <p:cNvSpPr txBox="true"/>
          <p:nvPr/>
        </p:nvSpPr>
        <p:spPr>
          <a:xfrm rot="0">
            <a:off x="1406866" y="1633666"/>
            <a:ext cx="8734070" cy="29248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LDPC CODES: A POWERFUL TOOL FOR 5G NETWORK</a:t>
            </a:r>
          </a:p>
        </p:txBody>
      </p:sp>
      <p:sp>
        <p:nvSpPr>
          <p:cNvPr name="TextBox 6" id="6"/>
          <p:cNvSpPr txBox="true"/>
          <p:nvPr/>
        </p:nvSpPr>
        <p:spPr>
          <a:xfrm rot="0">
            <a:off x="10837379" y="8035050"/>
            <a:ext cx="6819988" cy="905262"/>
          </a:xfrm>
          <a:prstGeom prst="rect">
            <a:avLst/>
          </a:prstGeom>
        </p:spPr>
        <p:txBody>
          <a:bodyPr anchor="t" rtlCol="false" tIns="0" lIns="0" bIns="0" rIns="0">
            <a:spAutoFit/>
          </a:bodyPr>
          <a:lstStyle/>
          <a:p>
            <a:pPr algn="just">
              <a:lnSpc>
                <a:spcPts val="2462"/>
              </a:lnSpc>
            </a:pPr>
            <a:r>
              <a:rPr lang="en-US" sz="1758">
                <a:solidFill>
                  <a:srgbClr val="000000"/>
                </a:solidFill>
                <a:latin typeface="Inter"/>
                <a:ea typeface="Inter"/>
                <a:cs typeface="Inter"/>
                <a:sym typeface="Inter"/>
              </a:rPr>
              <a:t>LDPC codes are powerful error-correction codes that</a:t>
            </a:r>
          </a:p>
          <a:p>
            <a:pPr algn="just">
              <a:lnSpc>
                <a:spcPts val="2462"/>
              </a:lnSpc>
            </a:pPr>
            <a:r>
              <a:rPr lang="en-US" sz="1758">
                <a:solidFill>
                  <a:srgbClr val="000000"/>
                </a:solidFill>
                <a:latin typeface="Inter"/>
                <a:ea typeface="Inter"/>
                <a:cs typeface="Inter"/>
                <a:sym typeface="Inter"/>
              </a:rPr>
              <a:t> achieve near-Shannon limit performance, meaning </a:t>
            </a:r>
          </a:p>
          <a:p>
            <a:pPr algn="just">
              <a:lnSpc>
                <a:spcPts val="2462"/>
              </a:lnSpc>
              <a:spcBef>
                <a:spcPct val="0"/>
              </a:spcBef>
            </a:pPr>
            <a:r>
              <a:rPr lang="en-US" sz="1758">
                <a:solidFill>
                  <a:srgbClr val="000000"/>
                </a:solidFill>
                <a:latin typeface="Inter"/>
                <a:ea typeface="Inter"/>
                <a:cs typeface="Inter"/>
                <a:sym typeface="Inter"/>
              </a:rPr>
              <a:t>they can effectively combat noise and interference.</a:t>
            </a:r>
          </a:p>
        </p:txBody>
      </p:sp>
      <p:sp>
        <p:nvSpPr>
          <p:cNvPr name="TextBox 7" id="7"/>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8" id="8"/>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07</a:t>
            </a:r>
          </a:p>
        </p:txBody>
      </p:sp>
      <p:sp>
        <p:nvSpPr>
          <p:cNvPr name="TextBox 9" id="9"/>
          <p:cNvSpPr txBox="true"/>
          <p:nvPr/>
        </p:nvSpPr>
        <p:spPr>
          <a:xfrm rot="0">
            <a:off x="2533087" y="7858079"/>
            <a:ext cx="5725297" cy="1249680"/>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They are represented by sparse parity-check matrices and decoded using iterative message passing algorithms on their corresponding Tanner graphs, allowing efficient error correction</a:t>
            </a:r>
          </a:p>
        </p:txBody>
      </p:sp>
      <p:sp>
        <p:nvSpPr>
          <p:cNvPr name="TextBox 10" id="10"/>
          <p:cNvSpPr txBox="true"/>
          <p:nvPr/>
        </p:nvSpPr>
        <p:spPr>
          <a:xfrm rot="0">
            <a:off x="2533087" y="5539551"/>
            <a:ext cx="5725297" cy="156400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LDPC (Low-Density Parity-Check) codes are a class of linear block error-correcting codes known for their excellent performance close to the Shannon limit, especially in high-throughout communication systems.</a:t>
            </a:r>
          </a:p>
        </p:txBody>
      </p:sp>
      <p:sp>
        <p:nvSpPr>
          <p:cNvPr name="TextBox 11" id="11"/>
          <p:cNvSpPr txBox="true"/>
          <p:nvPr/>
        </p:nvSpPr>
        <p:spPr>
          <a:xfrm rot="0">
            <a:off x="10837379" y="5853876"/>
            <a:ext cx="5725297" cy="9353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Inter"/>
                <a:ea typeface="Inter"/>
                <a:cs typeface="Inter"/>
                <a:sym typeface="Inter"/>
              </a:rPr>
              <a:t>LDPC codes are widely used in modern standards like 5G , Wi-Fi due to their strong error-correcting capability and scalability.</a:t>
            </a:r>
          </a:p>
        </p:txBody>
      </p:sp>
      <p:grpSp>
        <p:nvGrpSpPr>
          <p:cNvPr name="Group 12" id="12"/>
          <p:cNvGrpSpPr/>
          <p:nvPr/>
        </p:nvGrpSpPr>
        <p:grpSpPr>
          <a:xfrm rot="0">
            <a:off x="1406866" y="8123803"/>
            <a:ext cx="756331" cy="7563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9368304" y="5962438"/>
            <a:ext cx="756331" cy="7563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8" id="18"/>
          <p:cNvGrpSpPr/>
          <p:nvPr/>
        </p:nvGrpSpPr>
        <p:grpSpPr>
          <a:xfrm rot="0">
            <a:off x="9368304" y="8123803"/>
            <a:ext cx="756331" cy="75633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1" id="21"/>
          <p:cNvSpPr txBox="true"/>
          <p:nvPr/>
        </p:nvSpPr>
        <p:spPr>
          <a:xfrm rot="0">
            <a:off x="10220926" y="1897508"/>
            <a:ext cx="6341750" cy="2454275"/>
          </a:xfrm>
          <a:prstGeom prst="rect">
            <a:avLst/>
          </a:prstGeom>
        </p:spPr>
        <p:txBody>
          <a:bodyPr anchor="t" rtlCol="false" tIns="0" lIns="0" bIns="0" rIns="0">
            <a:spAutoFit/>
          </a:bodyPr>
          <a:lstStyle/>
          <a:p>
            <a:pPr algn="just" marL="431799" indent="-215899" lvl="1">
              <a:lnSpc>
                <a:spcPts val="2799"/>
              </a:lnSpc>
              <a:buFont typeface="Arial"/>
              <a:buChar char="•"/>
            </a:pPr>
            <a:r>
              <a:rPr lang="en-US" b="true" sz="1999">
                <a:solidFill>
                  <a:srgbClr val="000000"/>
                </a:solidFill>
                <a:latin typeface="Inter Bold"/>
                <a:ea typeface="Inter Bold"/>
                <a:cs typeface="Inter Bold"/>
                <a:sym typeface="Inter Bold"/>
              </a:rPr>
              <a:t>Low-Density: </a:t>
            </a:r>
            <a:r>
              <a:rPr lang="en-US" sz="1999">
                <a:solidFill>
                  <a:srgbClr val="000000"/>
                </a:solidFill>
                <a:latin typeface="Inter"/>
                <a:ea typeface="Inter"/>
                <a:cs typeface="Inter"/>
                <a:sym typeface="Inter"/>
              </a:rPr>
              <a:t>The parity-check matrix (used to check for errors) is sparse — it contains mostly zeros and only a few ones.</a:t>
            </a:r>
          </a:p>
          <a:p>
            <a:pPr algn="just">
              <a:lnSpc>
                <a:spcPts val="2799"/>
              </a:lnSpc>
            </a:pPr>
          </a:p>
          <a:p>
            <a:pPr algn="just" marL="431799" indent="-215899" lvl="1">
              <a:lnSpc>
                <a:spcPts val="2799"/>
              </a:lnSpc>
              <a:spcBef>
                <a:spcPct val="0"/>
              </a:spcBef>
              <a:buFont typeface="Arial"/>
              <a:buChar char="•"/>
            </a:pPr>
            <a:r>
              <a:rPr lang="en-US" b="true" sz="1999">
                <a:solidFill>
                  <a:srgbClr val="000000"/>
                </a:solidFill>
                <a:latin typeface="Inter Bold"/>
                <a:ea typeface="Inter Bold"/>
                <a:cs typeface="Inter Bold"/>
                <a:sym typeface="Inter Bold"/>
              </a:rPr>
              <a:t>Parity-Check: </a:t>
            </a:r>
            <a:r>
              <a:rPr lang="en-US" sz="1999">
                <a:solidFill>
                  <a:srgbClr val="000000"/>
                </a:solidFill>
                <a:latin typeface="Inter"/>
                <a:ea typeface="Inter"/>
                <a:cs typeface="Inter"/>
                <a:sym typeface="Inter"/>
              </a:rPr>
              <a:t>It's a way of checking if a block of data has been corrupted during transmission, using linear algebra.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2813" y="4004997"/>
            <a:ext cx="2595897" cy="1506440"/>
            <a:chOff x="0" y="0"/>
            <a:chExt cx="683693" cy="396758"/>
          </a:xfrm>
        </p:grpSpPr>
        <p:sp>
          <p:nvSpPr>
            <p:cNvPr name="Freeform 3" id="3"/>
            <p:cNvSpPr/>
            <p:nvPr/>
          </p:nvSpPr>
          <p:spPr>
            <a:xfrm flipH="false" flipV="false" rot="0">
              <a:off x="0" y="0"/>
              <a:ext cx="683693" cy="396758"/>
            </a:xfrm>
            <a:custGeom>
              <a:avLst/>
              <a:gdLst/>
              <a:ahLst/>
              <a:cxnLst/>
              <a:rect r="r" b="b" t="t" l="l"/>
              <a:pathLst>
                <a:path h="396758" w="683693">
                  <a:moveTo>
                    <a:pt x="0" y="0"/>
                  </a:moveTo>
                  <a:lnTo>
                    <a:pt x="683693" y="0"/>
                  </a:lnTo>
                  <a:lnTo>
                    <a:pt x="683693" y="396758"/>
                  </a:lnTo>
                  <a:lnTo>
                    <a:pt x="0" y="396758"/>
                  </a:lnTo>
                  <a:close/>
                </a:path>
              </a:pathLst>
            </a:custGeom>
            <a:solidFill>
              <a:srgbClr val="FFFFFF"/>
            </a:solidFill>
            <a:ln w="38100" cap="sq">
              <a:solidFill>
                <a:srgbClr val="000000"/>
              </a:solidFill>
              <a:prstDash val="solid"/>
              <a:miter/>
            </a:ln>
          </p:spPr>
        </p:sp>
        <p:sp>
          <p:nvSpPr>
            <p:cNvPr name="TextBox 4" id="4"/>
            <p:cNvSpPr txBox="true"/>
            <p:nvPr/>
          </p:nvSpPr>
          <p:spPr>
            <a:xfrm>
              <a:off x="0" y="-38100"/>
              <a:ext cx="683693" cy="434858"/>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6247572" y="4004997"/>
            <a:ext cx="2623760" cy="1506440"/>
            <a:chOff x="0" y="0"/>
            <a:chExt cx="691032" cy="396758"/>
          </a:xfrm>
        </p:grpSpPr>
        <p:sp>
          <p:nvSpPr>
            <p:cNvPr name="Freeform 6" id="6"/>
            <p:cNvSpPr/>
            <p:nvPr/>
          </p:nvSpPr>
          <p:spPr>
            <a:xfrm flipH="false" flipV="false" rot="0">
              <a:off x="0" y="0"/>
              <a:ext cx="691032" cy="396758"/>
            </a:xfrm>
            <a:custGeom>
              <a:avLst/>
              <a:gdLst/>
              <a:ahLst/>
              <a:cxnLst/>
              <a:rect r="r" b="b" t="t" l="l"/>
              <a:pathLst>
                <a:path h="396758" w="691032">
                  <a:moveTo>
                    <a:pt x="0" y="0"/>
                  </a:moveTo>
                  <a:lnTo>
                    <a:pt x="691032" y="0"/>
                  </a:lnTo>
                  <a:lnTo>
                    <a:pt x="691032" y="396758"/>
                  </a:lnTo>
                  <a:lnTo>
                    <a:pt x="0" y="396758"/>
                  </a:lnTo>
                  <a:close/>
                </a:path>
              </a:pathLst>
            </a:custGeom>
            <a:solidFill>
              <a:srgbClr val="FFFFFF"/>
            </a:solidFill>
            <a:ln w="38100" cap="sq">
              <a:solidFill>
                <a:srgbClr val="000000"/>
              </a:solidFill>
              <a:prstDash val="solid"/>
              <a:miter/>
            </a:ln>
          </p:spPr>
        </p:sp>
        <p:sp>
          <p:nvSpPr>
            <p:cNvPr name="TextBox 7" id="7"/>
            <p:cNvSpPr txBox="true"/>
            <p:nvPr/>
          </p:nvSpPr>
          <p:spPr>
            <a:xfrm>
              <a:off x="0" y="-38100"/>
              <a:ext cx="691032" cy="434858"/>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11298486" y="4004997"/>
            <a:ext cx="2595897" cy="1506440"/>
            <a:chOff x="0" y="0"/>
            <a:chExt cx="683693" cy="396758"/>
          </a:xfrm>
        </p:grpSpPr>
        <p:sp>
          <p:nvSpPr>
            <p:cNvPr name="Freeform 9" id="9"/>
            <p:cNvSpPr/>
            <p:nvPr/>
          </p:nvSpPr>
          <p:spPr>
            <a:xfrm flipH="false" flipV="false" rot="0">
              <a:off x="0" y="0"/>
              <a:ext cx="683693" cy="396758"/>
            </a:xfrm>
            <a:custGeom>
              <a:avLst/>
              <a:gdLst/>
              <a:ahLst/>
              <a:cxnLst/>
              <a:rect r="r" b="b" t="t" l="l"/>
              <a:pathLst>
                <a:path h="396758" w="683693">
                  <a:moveTo>
                    <a:pt x="0" y="0"/>
                  </a:moveTo>
                  <a:lnTo>
                    <a:pt x="683693" y="0"/>
                  </a:lnTo>
                  <a:lnTo>
                    <a:pt x="683693" y="396758"/>
                  </a:lnTo>
                  <a:lnTo>
                    <a:pt x="0" y="396758"/>
                  </a:lnTo>
                  <a:close/>
                </a:path>
              </a:pathLst>
            </a:custGeom>
            <a:solidFill>
              <a:srgbClr val="FFFFFF"/>
            </a:solidFill>
            <a:ln w="38100" cap="sq">
              <a:solidFill>
                <a:srgbClr val="000000"/>
              </a:solidFill>
              <a:prstDash val="solid"/>
              <a:miter/>
            </a:ln>
          </p:spPr>
        </p:sp>
        <p:sp>
          <p:nvSpPr>
            <p:cNvPr name="TextBox 10" id="10"/>
            <p:cNvSpPr txBox="true"/>
            <p:nvPr/>
          </p:nvSpPr>
          <p:spPr>
            <a:xfrm>
              <a:off x="0" y="-38100"/>
              <a:ext cx="683693" cy="434858"/>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182813" y="7547888"/>
            <a:ext cx="2595897" cy="1506440"/>
            <a:chOff x="0" y="0"/>
            <a:chExt cx="683693" cy="396758"/>
          </a:xfrm>
        </p:grpSpPr>
        <p:sp>
          <p:nvSpPr>
            <p:cNvPr name="Freeform 12" id="12"/>
            <p:cNvSpPr/>
            <p:nvPr/>
          </p:nvSpPr>
          <p:spPr>
            <a:xfrm flipH="false" flipV="false" rot="0">
              <a:off x="0" y="0"/>
              <a:ext cx="683693" cy="396758"/>
            </a:xfrm>
            <a:custGeom>
              <a:avLst/>
              <a:gdLst/>
              <a:ahLst/>
              <a:cxnLst/>
              <a:rect r="r" b="b" t="t" l="l"/>
              <a:pathLst>
                <a:path h="396758" w="683693">
                  <a:moveTo>
                    <a:pt x="0" y="0"/>
                  </a:moveTo>
                  <a:lnTo>
                    <a:pt x="683693" y="0"/>
                  </a:lnTo>
                  <a:lnTo>
                    <a:pt x="683693" y="396758"/>
                  </a:lnTo>
                  <a:lnTo>
                    <a:pt x="0" y="396758"/>
                  </a:lnTo>
                  <a:close/>
                </a:path>
              </a:pathLst>
            </a:custGeom>
            <a:solidFill>
              <a:srgbClr val="FFFFFF"/>
            </a:solidFill>
            <a:ln w="38100" cap="sq">
              <a:solidFill>
                <a:srgbClr val="000000"/>
              </a:solidFill>
              <a:prstDash val="solid"/>
              <a:miter/>
            </a:ln>
          </p:spPr>
        </p:sp>
        <p:sp>
          <p:nvSpPr>
            <p:cNvPr name="TextBox 13" id="13"/>
            <p:cNvSpPr txBox="true"/>
            <p:nvPr/>
          </p:nvSpPr>
          <p:spPr>
            <a:xfrm>
              <a:off x="0" y="-38100"/>
              <a:ext cx="683693" cy="434858"/>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6247572" y="7547888"/>
            <a:ext cx="2623760" cy="1506440"/>
            <a:chOff x="0" y="0"/>
            <a:chExt cx="691032" cy="396758"/>
          </a:xfrm>
        </p:grpSpPr>
        <p:sp>
          <p:nvSpPr>
            <p:cNvPr name="Freeform 15" id="15"/>
            <p:cNvSpPr/>
            <p:nvPr/>
          </p:nvSpPr>
          <p:spPr>
            <a:xfrm flipH="false" flipV="false" rot="0">
              <a:off x="0" y="0"/>
              <a:ext cx="691032" cy="396758"/>
            </a:xfrm>
            <a:custGeom>
              <a:avLst/>
              <a:gdLst/>
              <a:ahLst/>
              <a:cxnLst/>
              <a:rect r="r" b="b" t="t" l="l"/>
              <a:pathLst>
                <a:path h="396758" w="691032">
                  <a:moveTo>
                    <a:pt x="0" y="0"/>
                  </a:moveTo>
                  <a:lnTo>
                    <a:pt x="691032" y="0"/>
                  </a:lnTo>
                  <a:lnTo>
                    <a:pt x="691032" y="396758"/>
                  </a:lnTo>
                  <a:lnTo>
                    <a:pt x="0" y="396758"/>
                  </a:lnTo>
                  <a:close/>
                </a:path>
              </a:pathLst>
            </a:custGeom>
            <a:solidFill>
              <a:srgbClr val="FFFFFF"/>
            </a:solidFill>
            <a:ln w="38100" cap="sq">
              <a:solidFill>
                <a:srgbClr val="000000"/>
              </a:solidFill>
              <a:prstDash val="solid"/>
              <a:miter/>
            </a:ln>
          </p:spPr>
        </p:sp>
        <p:sp>
          <p:nvSpPr>
            <p:cNvPr name="TextBox 16" id="16"/>
            <p:cNvSpPr txBox="true"/>
            <p:nvPr/>
          </p:nvSpPr>
          <p:spPr>
            <a:xfrm>
              <a:off x="0" y="-38100"/>
              <a:ext cx="691032" cy="434858"/>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11298486" y="7547888"/>
            <a:ext cx="2595897" cy="1506440"/>
            <a:chOff x="0" y="0"/>
            <a:chExt cx="683693" cy="396758"/>
          </a:xfrm>
        </p:grpSpPr>
        <p:sp>
          <p:nvSpPr>
            <p:cNvPr name="Freeform 18" id="18"/>
            <p:cNvSpPr/>
            <p:nvPr/>
          </p:nvSpPr>
          <p:spPr>
            <a:xfrm flipH="false" flipV="false" rot="0">
              <a:off x="0" y="0"/>
              <a:ext cx="683693" cy="396758"/>
            </a:xfrm>
            <a:custGeom>
              <a:avLst/>
              <a:gdLst/>
              <a:ahLst/>
              <a:cxnLst/>
              <a:rect r="r" b="b" t="t" l="l"/>
              <a:pathLst>
                <a:path h="396758" w="683693">
                  <a:moveTo>
                    <a:pt x="0" y="0"/>
                  </a:moveTo>
                  <a:lnTo>
                    <a:pt x="683693" y="0"/>
                  </a:lnTo>
                  <a:lnTo>
                    <a:pt x="683693" y="396758"/>
                  </a:lnTo>
                  <a:lnTo>
                    <a:pt x="0" y="396758"/>
                  </a:lnTo>
                  <a:close/>
                </a:path>
              </a:pathLst>
            </a:custGeom>
            <a:solidFill>
              <a:srgbClr val="FFFFFF"/>
            </a:solidFill>
            <a:ln w="38100" cap="sq">
              <a:solidFill>
                <a:srgbClr val="000000"/>
              </a:solidFill>
              <a:prstDash val="solid"/>
              <a:miter/>
            </a:ln>
          </p:spPr>
        </p:sp>
        <p:sp>
          <p:nvSpPr>
            <p:cNvPr name="TextBox 19" id="19"/>
            <p:cNvSpPr txBox="true"/>
            <p:nvPr/>
          </p:nvSpPr>
          <p:spPr>
            <a:xfrm>
              <a:off x="0" y="-38100"/>
              <a:ext cx="683693" cy="434858"/>
            </a:xfrm>
            <a:prstGeom prst="rect">
              <a:avLst/>
            </a:prstGeom>
          </p:spPr>
          <p:txBody>
            <a:bodyPr anchor="ctr" rtlCol="false" tIns="50800" lIns="50800" bIns="50800" rIns="50800"/>
            <a:lstStyle/>
            <a:p>
              <a:pPr algn="ctr">
                <a:lnSpc>
                  <a:spcPts val="2940"/>
                </a:lnSpc>
              </a:pPr>
            </a:p>
          </p:txBody>
        </p:sp>
      </p:grpSp>
      <p:grpSp>
        <p:nvGrpSpPr>
          <p:cNvPr name="Group 20" id="20"/>
          <p:cNvGrpSpPr/>
          <p:nvPr/>
        </p:nvGrpSpPr>
        <p:grpSpPr>
          <a:xfrm rot="0">
            <a:off x="14405682" y="5933883"/>
            <a:ext cx="1520816" cy="152081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3" id="23"/>
          <p:cNvSpPr txBox="true"/>
          <p:nvPr/>
        </p:nvSpPr>
        <p:spPr>
          <a:xfrm rot="0">
            <a:off x="6261503" y="4415790"/>
            <a:ext cx="2595897" cy="727710"/>
          </a:xfrm>
          <a:prstGeom prst="rect">
            <a:avLst/>
          </a:prstGeom>
        </p:spPr>
        <p:txBody>
          <a:bodyPr anchor="t" rtlCol="false" tIns="0" lIns="0" bIns="0" rIns="0">
            <a:spAutoFit/>
          </a:bodyPr>
          <a:lstStyle/>
          <a:p>
            <a:pPr algn="ctr">
              <a:lnSpc>
                <a:spcPts val="2940"/>
              </a:lnSpc>
            </a:pPr>
            <a:r>
              <a:rPr lang="en-US" b="true" sz="2100">
                <a:solidFill>
                  <a:srgbClr val="000000"/>
                </a:solidFill>
                <a:latin typeface="Inter Medium"/>
                <a:ea typeface="Inter Medium"/>
                <a:cs typeface="Inter Medium"/>
                <a:sym typeface="Inter Medium"/>
              </a:rPr>
              <a:t>LDPC</a:t>
            </a:r>
          </a:p>
          <a:p>
            <a:pPr algn="ctr">
              <a:lnSpc>
                <a:spcPts val="2940"/>
              </a:lnSpc>
              <a:spcBef>
                <a:spcPct val="0"/>
              </a:spcBef>
            </a:pPr>
            <a:r>
              <a:rPr lang="en-US" b="true" sz="2100">
                <a:solidFill>
                  <a:srgbClr val="000000"/>
                </a:solidFill>
                <a:latin typeface="Inter Medium"/>
                <a:ea typeface="Inter Medium"/>
                <a:cs typeface="Inter Medium"/>
                <a:sym typeface="Inter Medium"/>
              </a:rPr>
              <a:t>ENCODER</a:t>
            </a:r>
          </a:p>
        </p:txBody>
      </p:sp>
      <p:sp>
        <p:nvSpPr>
          <p:cNvPr name="TextBox 24" id="24"/>
          <p:cNvSpPr txBox="true"/>
          <p:nvPr/>
        </p:nvSpPr>
        <p:spPr>
          <a:xfrm rot="0">
            <a:off x="11298486" y="4561049"/>
            <a:ext cx="2595897" cy="356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Inter"/>
                <a:ea typeface="Inter"/>
                <a:cs typeface="Inter"/>
                <a:sym typeface="Inter"/>
              </a:rPr>
              <a:t>MODULATOR</a:t>
            </a:r>
          </a:p>
        </p:txBody>
      </p:sp>
      <p:sp>
        <p:nvSpPr>
          <p:cNvPr name="TextBox 25" id="25"/>
          <p:cNvSpPr txBox="true"/>
          <p:nvPr/>
        </p:nvSpPr>
        <p:spPr>
          <a:xfrm rot="0">
            <a:off x="6275435" y="7918202"/>
            <a:ext cx="2595897" cy="727710"/>
          </a:xfrm>
          <a:prstGeom prst="rect">
            <a:avLst/>
          </a:prstGeom>
        </p:spPr>
        <p:txBody>
          <a:bodyPr anchor="t" rtlCol="false" tIns="0" lIns="0" bIns="0" rIns="0">
            <a:spAutoFit/>
          </a:bodyPr>
          <a:lstStyle/>
          <a:p>
            <a:pPr algn="ctr">
              <a:lnSpc>
                <a:spcPts val="2940"/>
              </a:lnSpc>
            </a:pPr>
            <a:r>
              <a:rPr lang="en-US" sz="2100">
                <a:solidFill>
                  <a:srgbClr val="000000"/>
                </a:solidFill>
                <a:latin typeface="Inter"/>
                <a:ea typeface="Inter"/>
                <a:cs typeface="Inter"/>
                <a:sym typeface="Inter"/>
              </a:rPr>
              <a:t>LDPC </a:t>
            </a:r>
          </a:p>
          <a:p>
            <a:pPr algn="ctr">
              <a:lnSpc>
                <a:spcPts val="2940"/>
              </a:lnSpc>
              <a:spcBef>
                <a:spcPct val="0"/>
              </a:spcBef>
            </a:pPr>
            <a:r>
              <a:rPr lang="en-US" sz="2100">
                <a:solidFill>
                  <a:srgbClr val="000000"/>
                </a:solidFill>
                <a:latin typeface="Inter"/>
                <a:ea typeface="Inter"/>
                <a:cs typeface="Inter"/>
                <a:sym typeface="Inter"/>
              </a:rPr>
              <a:t>DECODER</a:t>
            </a:r>
          </a:p>
        </p:txBody>
      </p:sp>
      <p:sp>
        <p:nvSpPr>
          <p:cNvPr name="TextBox 26" id="26"/>
          <p:cNvSpPr txBox="true"/>
          <p:nvPr/>
        </p:nvSpPr>
        <p:spPr>
          <a:xfrm rot="0">
            <a:off x="11298486" y="8103940"/>
            <a:ext cx="2595897" cy="356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Inter"/>
                <a:ea typeface="Inter"/>
                <a:cs typeface="Inter"/>
                <a:sym typeface="Inter"/>
              </a:rPr>
              <a:t>DEMODULATOR</a:t>
            </a:r>
          </a:p>
        </p:txBody>
      </p:sp>
      <p:sp>
        <p:nvSpPr>
          <p:cNvPr name="AutoShape 27" id="27"/>
          <p:cNvSpPr/>
          <p:nvPr/>
        </p:nvSpPr>
        <p:spPr>
          <a:xfrm>
            <a:off x="3778710" y="4758217"/>
            <a:ext cx="2389054" cy="0"/>
          </a:xfrm>
          <a:prstGeom prst="line">
            <a:avLst/>
          </a:prstGeom>
          <a:ln cap="flat" w="38100">
            <a:solidFill>
              <a:srgbClr val="000000"/>
            </a:solidFill>
            <a:prstDash val="solid"/>
            <a:headEnd type="none" len="sm" w="sm"/>
            <a:tailEnd type="triangle" len="med" w="lg"/>
          </a:ln>
        </p:spPr>
      </p:sp>
      <p:sp>
        <p:nvSpPr>
          <p:cNvPr name="AutoShape 28" id="28"/>
          <p:cNvSpPr/>
          <p:nvPr/>
        </p:nvSpPr>
        <p:spPr>
          <a:xfrm flipV="true">
            <a:off x="8880857" y="4662110"/>
            <a:ext cx="2446846" cy="77057"/>
          </a:xfrm>
          <a:prstGeom prst="line">
            <a:avLst/>
          </a:prstGeom>
          <a:ln cap="flat" w="38100">
            <a:solidFill>
              <a:srgbClr val="000000"/>
            </a:solidFill>
            <a:prstDash val="solid"/>
            <a:headEnd type="none" len="sm" w="sm"/>
            <a:tailEnd type="triangle" len="med" w="lg"/>
          </a:ln>
        </p:spPr>
      </p:sp>
      <p:sp>
        <p:nvSpPr>
          <p:cNvPr name="AutoShape 29" id="29"/>
          <p:cNvSpPr/>
          <p:nvPr/>
        </p:nvSpPr>
        <p:spPr>
          <a:xfrm flipH="true" flipV="true">
            <a:off x="8871332" y="8301107"/>
            <a:ext cx="2427154" cy="96535"/>
          </a:xfrm>
          <a:prstGeom prst="line">
            <a:avLst/>
          </a:prstGeom>
          <a:ln cap="flat" w="38100">
            <a:solidFill>
              <a:srgbClr val="000000"/>
            </a:solidFill>
            <a:prstDash val="solid"/>
            <a:headEnd type="none" len="sm" w="sm"/>
            <a:tailEnd type="triangle" len="med" w="lg"/>
          </a:ln>
        </p:spPr>
      </p:sp>
      <p:sp>
        <p:nvSpPr>
          <p:cNvPr name="AutoShape 30" id="30"/>
          <p:cNvSpPr/>
          <p:nvPr/>
        </p:nvSpPr>
        <p:spPr>
          <a:xfrm flipH="true" flipV="true">
            <a:off x="3778710" y="8301107"/>
            <a:ext cx="2468862" cy="67746"/>
          </a:xfrm>
          <a:prstGeom prst="line">
            <a:avLst/>
          </a:prstGeom>
          <a:ln cap="flat" w="38100">
            <a:solidFill>
              <a:srgbClr val="000000"/>
            </a:solidFill>
            <a:prstDash val="solid"/>
            <a:headEnd type="none" len="sm" w="sm"/>
            <a:tailEnd type="triangle" len="med" w="lg"/>
          </a:ln>
        </p:spPr>
      </p:sp>
      <p:sp>
        <p:nvSpPr>
          <p:cNvPr name="AutoShape 31" id="31"/>
          <p:cNvSpPr/>
          <p:nvPr/>
        </p:nvSpPr>
        <p:spPr>
          <a:xfrm>
            <a:off x="13894382" y="4758217"/>
            <a:ext cx="1271708" cy="0"/>
          </a:xfrm>
          <a:prstGeom prst="line">
            <a:avLst/>
          </a:prstGeom>
          <a:ln cap="flat" w="38100">
            <a:solidFill>
              <a:srgbClr val="000000"/>
            </a:solidFill>
            <a:prstDash val="solid"/>
            <a:headEnd type="none" len="sm" w="sm"/>
            <a:tailEnd type="arrow" len="sm" w="med"/>
          </a:ln>
        </p:spPr>
      </p:sp>
      <p:sp>
        <p:nvSpPr>
          <p:cNvPr name="AutoShape 32" id="32"/>
          <p:cNvSpPr/>
          <p:nvPr/>
        </p:nvSpPr>
        <p:spPr>
          <a:xfrm flipH="true">
            <a:off x="13922957" y="8282057"/>
            <a:ext cx="1271708" cy="0"/>
          </a:xfrm>
          <a:prstGeom prst="line">
            <a:avLst/>
          </a:prstGeom>
          <a:ln cap="flat" w="38100">
            <a:solidFill>
              <a:srgbClr val="000000"/>
            </a:solidFill>
            <a:prstDash val="solid"/>
            <a:headEnd type="none" len="sm" w="sm"/>
            <a:tailEnd type="arrow" len="sm" w="med"/>
          </a:ln>
        </p:spPr>
      </p:sp>
      <p:sp>
        <p:nvSpPr>
          <p:cNvPr name="AutoShape 33" id="33"/>
          <p:cNvSpPr/>
          <p:nvPr/>
        </p:nvSpPr>
        <p:spPr>
          <a:xfrm>
            <a:off x="15166090" y="4739167"/>
            <a:ext cx="0" cy="1194716"/>
          </a:xfrm>
          <a:prstGeom prst="line">
            <a:avLst/>
          </a:prstGeom>
          <a:ln cap="flat" w="38100">
            <a:solidFill>
              <a:srgbClr val="000000"/>
            </a:solidFill>
            <a:prstDash val="solid"/>
            <a:headEnd type="none" len="sm" w="sm"/>
            <a:tailEnd type="arrow" len="sm" w="med"/>
          </a:ln>
        </p:spPr>
      </p:sp>
      <p:sp>
        <p:nvSpPr>
          <p:cNvPr name="AutoShape 34" id="34"/>
          <p:cNvSpPr/>
          <p:nvPr/>
        </p:nvSpPr>
        <p:spPr>
          <a:xfrm>
            <a:off x="15166090" y="7454699"/>
            <a:ext cx="0" cy="827358"/>
          </a:xfrm>
          <a:prstGeom prst="line">
            <a:avLst/>
          </a:prstGeom>
          <a:ln cap="flat" w="38100">
            <a:solidFill>
              <a:srgbClr val="000000"/>
            </a:solidFill>
            <a:prstDash val="solid"/>
            <a:headEnd type="none" len="sm" w="sm"/>
            <a:tailEnd type="arrow" len="sm" w="med"/>
          </a:ln>
        </p:spPr>
      </p:sp>
      <p:sp>
        <p:nvSpPr>
          <p:cNvPr name="AutoShape 35" id="35"/>
          <p:cNvSpPr/>
          <p:nvPr/>
        </p:nvSpPr>
        <p:spPr>
          <a:xfrm flipH="true">
            <a:off x="15926498" y="6675241"/>
            <a:ext cx="1362557" cy="0"/>
          </a:xfrm>
          <a:prstGeom prst="line">
            <a:avLst/>
          </a:prstGeom>
          <a:ln cap="flat" w="38100">
            <a:solidFill>
              <a:srgbClr val="000000"/>
            </a:solidFill>
            <a:prstDash val="solid"/>
            <a:headEnd type="none" len="sm" w="sm"/>
            <a:tailEnd type="arrow" len="sm" w="med"/>
          </a:ln>
        </p:spPr>
      </p:sp>
      <p:sp>
        <p:nvSpPr>
          <p:cNvPr name="Freeform 36" id="36"/>
          <p:cNvSpPr/>
          <p:nvPr/>
        </p:nvSpPr>
        <p:spPr>
          <a:xfrm flipH="false" flipV="false" rot="0">
            <a:off x="14661683" y="6190801"/>
            <a:ext cx="1008814" cy="1006979"/>
          </a:xfrm>
          <a:custGeom>
            <a:avLst/>
            <a:gdLst/>
            <a:ahLst/>
            <a:cxnLst/>
            <a:rect r="r" b="b" t="t" l="l"/>
            <a:pathLst>
              <a:path h="1006979" w="1008814">
                <a:moveTo>
                  <a:pt x="0" y="0"/>
                </a:moveTo>
                <a:lnTo>
                  <a:pt x="1008814" y="0"/>
                </a:lnTo>
                <a:lnTo>
                  <a:pt x="1008814" y="1006980"/>
                </a:lnTo>
                <a:lnTo>
                  <a:pt x="0" y="1006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2784968" y="1567886"/>
            <a:ext cx="16655490" cy="1510031"/>
          </a:xfrm>
          <a:prstGeom prst="rect">
            <a:avLst/>
          </a:prstGeom>
        </p:spPr>
        <p:txBody>
          <a:bodyPr anchor="t" rtlCol="false" tIns="0" lIns="0" bIns="0" rIns="0">
            <a:spAutoFit/>
          </a:bodyPr>
          <a:lstStyle/>
          <a:p>
            <a:pPr algn="l">
              <a:lnSpc>
                <a:spcPts val="12319"/>
              </a:lnSpc>
              <a:spcBef>
                <a:spcPct val="0"/>
              </a:spcBef>
            </a:pPr>
            <a:r>
              <a:rPr lang="en-US" b="true" sz="8799">
                <a:solidFill>
                  <a:srgbClr val="000000"/>
                </a:solidFill>
                <a:latin typeface="Red Hat Display Bold"/>
                <a:ea typeface="Red Hat Display Bold"/>
                <a:cs typeface="Red Hat Display Bold"/>
                <a:sym typeface="Red Hat Display Bold"/>
              </a:rPr>
              <a:t>MODEL OF LDPC 5G NR</a:t>
            </a:r>
          </a:p>
        </p:txBody>
      </p:sp>
      <p:sp>
        <p:nvSpPr>
          <p:cNvPr name="TextBox 38" id="38"/>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39" id="39"/>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08</a:t>
            </a:r>
          </a:p>
        </p:txBody>
      </p:sp>
      <p:sp>
        <p:nvSpPr>
          <p:cNvPr name="TextBox 40" id="40"/>
          <p:cNvSpPr txBox="true"/>
          <p:nvPr/>
        </p:nvSpPr>
        <p:spPr>
          <a:xfrm rot="0">
            <a:off x="1182813" y="4375312"/>
            <a:ext cx="2595897" cy="727710"/>
          </a:xfrm>
          <a:prstGeom prst="rect">
            <a:avLst/>
          </a:prstGeom>
        </p:spPr>
        <p:txBody>
          <a:bodyPr anchor="t" rtlCol="false" tIns="0" lIns="0" bIns="0" rIns="0">
            <a:spAutoFit/>
          </a:bodyPr>
          <a:lstStyle/>
          <a:p>
            <a:pPr algn="ctr">
              <a:lnSpc>
                <a:spcPts val="2940"/>
              </a:lnSpc>
            </a:pPr>
            <a:r>
              <a:rPr lang="en-US" b="true" sz="2100">
                <a:solidFill>
                  <a:srgbClr val="000000"/>
                </a:solidFill>
                <a:latin typeface="Inter Medium"/>
                <a:ea typeface="Inter Medium"/>
                <a:cs typeface="Inter Medium"/>
                <a:sym typeface="Inter Medium"/>
              </a:rPr>
              <a:t>MESSAGE </a:t>
            </a:r>
          </a:p>
          <a:p>
            <a:pPr algn="ctr">
              <a:lnSpc>
                <a:spcPts val="2940"/>
              </a:lnSpc>
              <a:spcBef>
                <a:spcPct val="0"/>
              </a:spcBef>
            </a:pPr>
            <a:r>
              <a:rPr lang="en-US" b="true" sz="2100">
                <a:solidFill>
                  <a:srgbClr val="000000"/>
                </a:solidFill>
                <a:latin typeface="Inter Medium"/>
                <a:ea typeface="Inter Medium"/>
                <a:cs typeface="Inter Medium"/>
                <a:sym typeface="Inter Medium"/>
              </a:rPr>
              <a:t>BITS</a:t>
            </a:r>
          </a:p>
        </p:txBody>
      </p:sp>
      <p:sp>
        <p:nvSpPr>
          <p:cNvPr name="TextBox 41" id="41"/>
          <p:cNvSpPr txBox="true"/>
          <p:nvPr/>
        </p:nvSpPr>
        <p:spPr>
          <a:xfrm rot="0">
            <a:off x="1182813" y="7918202"/>
            <a:ext cx="2595897" cy="72771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Inter"/>
                <a:ea typeface="Inter"/>
                <a:cs typeface="Inter"/>
                <a:sym typeface="Inter"/>
              </a:rPr>
              <a:t>DECODED MESSAGE</a:t>
            </a:r>
          </a:p>
        </p:txBody>
      </p:sp>
      <p:sp>
        <p:nvSpPr>
          <p:cNvPr name="TextBox 42" id="42"/>
          <p:cNvSpPr txBox="true"/>
          <p:nvPr/>
        </p:nvSpPr>
        <p:spPr>
          <a:xfrm rot="0">
            <a:off x="15670497" y="6152701"/>
            <a:ext cx="2595897" cy="3562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Inter"/>
                <a:ea typeface="Inter"/>
                <a:cs typeface="Inter"/>
                <a:sym typeface="Inter"/>
              </a:rPr>
              <a:t>NOISE (AWGN)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6866" y="5729270"/>
            <a:ext cx="2416548" cy="399730"/>
          </a:xfrm>
          <a:custGeom>
            <a:avLst/>
            <a:gdLst/>
            <a:ahLst/>
            <a:cxnLst/>
            <a:rect r="r" b="b" t="t" l="l"/>
            <a:pathLst>
              <a:path h="399730" w="2416548">
                <a:moveTo>
                  <a:pt x="0" y="0"/>
                </a:moveTo>
                <a:lnTo>
                  <a:pt x="2416548" y="0"/>
                </a:lnTo>
                <a:lnTo>
                  <a:pt x="2416548" y="399730"/>
                </a:lnTo>
                <a:lnTo>
                  <a:pt x="0" y="399730"/>
                </a:lnTo>
                <a:lnTo>
                  <a:pt x="0" y="0"/>
                </a:lnTo>
                <a:close/>
              </a:path>
            </a:pathLst>
          </a:custGeom>
          <a:blipFill>
            <a:blip r:embed="rId2"/>
            <a:stretch>
              <a:fillRect l="0" t="0" r="0" b="0"/>
            </a:stretch>
          </a:blipFill>
        </p:spPr>
      </p:sp>
      <p:sp>
        <p:nvSpPr>
          <p:cNvPr name="Freeform 3" id="3"/>
          <p:cNvSpPr/>
          <p:nvPr/>
        </p:nvSpPr>
        <p:spPr>
          <a:xfrm flipH="false" flipV="false" rot="0">
            <a:off x="5098772" y="5729270"/>
            <a:ext cx="6631881" cy="399730"/>
          </a:xfrm>
          <a:custGeom>
            <a:avLst/>
            <a:gdLst/>
            <a:ahLst/>
            <a:cxnLst/>
            <a:rect r="r" b="b" t="t" l="l"/>
            <a:pathLst>
              <a:path h="399730" w="6631881">
                <a:moveTo>
                  <a:pt x="0" y="0"/>
                </a:moveTo>
                <a:lnTo>
                  <a:pt x="6631881" y="0"/>
                </a:lnTo>
                <a:lnTo>
                  <a:pt x="6631881" y="399730"/>
                </a:lnTo>
                <a:lnTo>
                  <a:pt x="0" y="399730"/>
                </a:lnTo>
                <a:lnTo>
                  <a:pt x="0" y="0"/>
                </a:lnTo>
                <a:close/>
              </a:path>
            </a:pathLst>
          </a:custGeom>
          <a:blipFill>
            <a:blip r:embed="rId3"/>
            <a:stretch>
              <a:fillRect l="0" t="0" r="0" b="0"/>
            </a:stretch>
          </a:blipFill>
        </p:spPr>
      </p:sp>
      <p:sp>
        <p:nvSpPr>
          <p:cNvPr name="Freeform 4" id="4"/>
          <p:cNvSpPr/>
          <p:nvPr/>
        </p:nvSpPr>
        <p:spPr>
          <a:xfrm flipH="false" flipV="false" rot="0">
            <a:off x="1406866" y="7588883"/>
            <a:ext cx="3738872" cy="892614"/>
          </a:xfrm>
          <a:custGeom>
            <a:avLst/>
            <a:gdLst/>
            <a:ahLst/>
            <a:cxnLst/>
            <a:rect r="r" b="b" t="t" l="l"/>
            <a:pathLst>
              <a:path h="892614" w="3738872">
                <a:moveTo>
                  <a:pt x="0" y="0"/>
                </a:moveTo>
                <a:lnTo>
                  <a:pt x="3738872" y="0"/>
                </a:lnTo>
                <a:lnTo>
                  <a:pt x="3738872" y="892614"/>
                </a:lnTo>
                <a:lnTo>
                  <a:pt x="0" y="892614"/>
                </a:lnTo>
                <a:lnTo>
                  <a:pt x="0" y="0"/>
                </a:lnTo>
                <a:close/>
              </a:path>
            </a:pathLst>
          </a:custGeom>
          <a:blipFill>
            <a:blip r:embed="rId4"/>
            <a:stretch>
              <a:fillRect l="0" t="0" r="0" b="0"/>
            </a:stretch>
          </a:blipFill>
        </p:spPr>
      </p:sp>
      <p:sp>
        <p:nvSpPr>
          <p:cNvPr name="TextBox 5" id="5"/>
          <p:cNvSpPr txBox="true"/>
          <p:nvPr/>
        </p:nvSpPr>
        <p:spPr>
          <a:xfrm rot="0">
            <a:off x="1028700" y="990600"/>
            <a:ext cx="3512536" cy="356235"/>
          </a:xfrm>
          <a:prstGeom prst="rect">
            <a:avLst/>
          </a:prstGeom>
        </p:spPr>
        <p:txBody>
          <a:bodyPr anchor="t" rtlCol="false" tIns="0" lIns="0" bIns="0" rIns="0">
            <a:spAutoFit/>
          </a:bodyPr>
          <a:lstStyle/>
          <a:p>
            <a:pPr algn="l">
              <a:lnSpc>
                <a:spcPts val="2940"/>
              </a:lnSpc>
              <a:spcBef>
                <a:spcPct val="0"/>
              </a:spcBef>
            </a:pPr>
            <a:r>
              <a:rPr lang="en-US" b="true" sz="2100">
                <a:solidFill>
                  <a:srgbClr val="000000"/>
                </a:solidFill>
                <a:latin typeface="Inter Medium"/>
                <a:ea typeface="Inter Medium"/>
                <a:cs typeface="Inter Medium"/>
                <a:sym typeface="Inter Medium"/>
              </a:rPr>
              <a:t>CT PROJECT</a:t>
            </a:r>
            <a:r>
              <a:rPr lang="en-US" b="true" sz="2100">
                <a:solidFill>
                  <a:srgbClr val="000000"/>
                </a:solidFill>
                <a:latin typeface="Inter Medium"/>
                <a:ea typeface="Inter Medium"/>
                <a:cs typeface="Inter Medium"/>
                <a:sym typeface="Inter Medium"/>
              </a:rPr>
              <a:t> | GROUP</a:t>
            </a:r>
            <a:r>
              <a:rPr lang="en-US" b="true" sz="2100">
                <a:solidFill>
                  <a:srgbClr val="000000"/>
                </a:solidFill>
                <a:latin typeface="Inter Medium"/>
                <a:ea typeface="Inter Medium"/>
                <a:cs typeface="Inter Medium"/>
                <a:sym typeface="Inter Medium"/>
              </a:rPr>
              <a:t> 25</a:t>
            </a:r>
          </a:p>
        </p:txBody>
      </p:sp>
      <p:sp>
        <p:nvSpPr>
          <p:cNvPr name="TextBox 6" id="6"/>
          <p:cNvSpPr txBox="true"/>
          <p:nvPr/>
        </p:nvSpPr>
        <p:spPr>
          <a:xfrm rot="0">
            <a:off x="15866051" y="990600"/>
            <a:ext cx="1393249" cy="358616"/>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09</a:t>
            </a:r>
          </a:p>
        </p:txBody>
      </p:sp>
      <p:sp>
        <p:nvSpPr>
          <p:cNvPr name="TextBox 7" id="7"/>
          <p:cNvSpPr txBox="true"/>
          <p:nvPr/>
        </p:nvSpPr>
        <p:spPr>
          <a:xfrm rot="0">
            <a:off x="1406866" y="1765507"/>
            <a:ext cx="11802535" cy="943610"/>
          </a:xfrm>
          <a:prstGeom prst="rect">
            <a:avLst/>
          </a:prstGeom>
        </p:spPr>
        <p:txBody>
          <a:bodyPr anchor="t" rtlCol="false" tIns="0" lIns="0" bIns="0" rIns="0">
            <a:spAutoFit/>
          </a:bodyPr>
          <a:lstStyle/>
          <a:p>
            <a:pPr algn="l">
              <a:lnSpc>
                <a:spcPts val="7840"/>
              </a:lnSpc>
              <a:spcBef>
                <a:spcPct val="0"/>
              </a:spcBef>
            </a:pPr>
            <a:r>
              <a:rPr lang="en-US" sz="5600" b="true">
                <a:solidFill>
                  <a:srgbClr val="000000"/>
                </a:solidFill>
                <a:latin typeface="Red Hat Display Bold"/>
                <a:ea typeface="Red Hat Display Bold"/>
                <a:cs typeface="Red Hat Display Bold"/>
                <a:sym typeface="Red Hat Display Bold"/>
              </a:rPr>
              <a:t>SHANNON LIMIT </a:t>
            </a:r>
          </a:p>
        </p:txBody>
      </p:sp>
      <p:sp>
        <p:nvSpPr>
          <p:cNvPr name="TextBox 8" id="8"/>
          <p:cNvSpPr txBox="true"/>
          <p:nvPr/>
        </p:nvSpPr>
        <p:spPr>
          <a:xfrm rot="0">
            <a:off x="1406866" y="3118692"/>
            <a:ext cx="15155810" cy="1376363"/>
          </a:xfrm>
          <a:prstGeom prst="rect">
            <a:avLst/>
          </a:prstGeom>
        </p:spPr>
        <p:txBody>
          <a:bodyPr anchor="t" rtlCol="false" tIns="0" lIns="0" bIns="0" rIns="0">
            <a:spAutoFit/>
          </a:bodyPr>
          <a:lstStyle/>
          <a:p>
            <a:pPr algn="l">
              <a:lnSpc>
                <a:spcPts val="3712"/>
              </a:lnSpc>
              <a:spcBef>
                <a:spcPct val="0"/>
              </a:spcBef>
            </a:pPr>
            <a:r>
              <a:rPr lang="en-US" sz="2250">
                <a:solidFill>
                  <a:srgbClr val="000000"/>
                </a:solidFill>
                <a:latin typeface="Inter"/>
                <a:ea typeface="Inter"/>
                <a:cs typeface="Inter"/>
                <a:sym typeface="Inter"/>
              </a:rPr>
              <a:t>The Sha</a:t>
            </a:r>
            <a:r>
              <a:rPr lang="en-US" sz="2250" strike="noStrike" u="none">
                <a:solidFill>
                  <a:srgbClr val="000000"/>
                </a:solidFill>
                <a:latin typeface="Inter"/>
                <a:ea typeface="Inter"/>
                <a:cs typeface="Inter"/>
                <a:sym typeface="Inter"/>
              </a:rPr>
              <a:t>nnon </a:t>
            </a:r>
            <a:r>
              <a:rPr lang="en-US" sz="2250" strike="noStrike" u="none">
                <a:solidFill>
                  <a:srgbClr val="000000"/>
                </a:solidFill>
                <a:latin typeface="Inter"/>
                <a:ea typeface="Inter"/>
                <a:cs typeface="Inter"/>
                <a:sym typeface="Inter"/>
              </a:rPr>
              <a:t>Li</a:t>
            </a:r>
            <a:r>
              <a:rPr lang="en-US" sz="2250" strike="noStrike" u="none">
                <a:solidFill>
                  <a:srgbClr val="000000"/>
                </a:solidFill>
                <a:latin typeface="Inter"/>
                <a:ea typeface="Inter"/>
                <a:cs typeface="Inter"/>
                <a:sym typeface="Inter"/>
              </a:rPr>
              <a:t>mit </a:t>
            </a:r>
            <a:r>
              <a:rPr lang="en-US" sz="2250" strike="noStrike" u="none">
                <a:solidFill>
                  <a:srgbClr val="000000"/>
                </a:solidFill>
                <a:latin typeface="Inter"/>
                <a:ea typeface="Inter"/>
                <a:cs typeface="Inter"/>
                <a:sym typeface="Inter"/>
              </a:rPr>
              <a:t>(als</a:t>
            </a:r>
            <a:r>
              <a:rPr lang="en-US" sz="2250" strike="noStrike" u="none">
                <a:solidFill>
                  <a:srgbClr val="000000"/>
                </a:solidFill>
                <a:latin typeface="Inter"/>
                <a:ea typeface="Inter"/>
                <a:cs typeface="Inter"/>
                <a:sym typeface="Inter"/>
              </a:rPr>
              <a:t>o </a:t>
            </a:r>
            <a:r>
              <a:rPr lang="en-US" sz="2250" strike="noStrike" u="none">
                <a:solidFill>
                  <a:srgbClr val="000000"/>
                </a:solidFill>
                <a:latin typeface="Inter"/>
                <a:ea typeface="Inter"/>
                <a:cs typeface="Inter"/>
                <a:sym typeface="Inter"/>
              </a:rPr>
              <a:t>c</a:t>
            </a:r>
            <a:r>
              <a:rPr lang="en-US" sz="2250" strike="noStrike" u="none">
                <a:solidFill>
                  <a:srgbClr val="000000"/>
                </a:solidFill>
                <a:latin typeface="Inter"/>
                <a:ea typeface="Inter"/>
                <a:cs typeface="Inter"/>
                <a:sym typeface="Inter"/>
              </a:rPr>
              <a:t>a</a:t>
            </a:r>
            <a:r>
              <a:rPr lang="en-US" sz="2250" strike="noStrike" u="none">
                <a:solidFill>
                  <a:srgbClr val="000000"/>
                </a:solidFill>
                <a:latin typeface="Inter"/>
                <a:ea typeface="Inter"/>
                <a:cs typeface="Inter"/>
                <a:sym typeface="Inter"/>
              </a:rPr>
              <a:t>ll</a:t>
            </a:r>
            <a:r>
              <a:rPr lang="en-US" sz="2250" strike="noStrike" u="none">
                <a:solidFill>
                  <a:srgbClr val="000000"/>
                </a:solidFill>
                <a:latin typeface="Inter"/>
                <a:ea typeface="Inter"/>
                <a:cs typeface="Inter"/>
                <a:sym typeface="Inter"/>
              </a:rPr>
              <a:t>ed </a:t>
            </a:r>
            <a:r>
              <a:rPr lang="en-US" sz="2250" strike="noStrike" u="none">
                <a:solidFill>
                  <a:srgbClr val="000000"/>
                </a:solidFill>
                <a:latin typeface="Inter"/>
                <a:ea typeface="Inter"/>
                <a:cs typeface="Inter"/>
                <a:sym typeface="Inter"/>
              </a:rPr>
              <a:t>the</a:t>
            </a:r>
            <a:r>
              <a:rPr lang="en-US" sz="2250" strike="noStrike" u="none">
                <a:solidFill>
                  <a:srgbClr val="000000"/>
                </a:solidFill>
                <a:latin typeface="Inter"/>
                <a:ea typeface="Inter"/>
                <a:cs typeface="Inter"/>
                <a:sym typeface="Inter"/>
              </a:rPr>
              <a:t> </a:t>
            </a:r>
            <a:r>
              <a:rPr lang="en-US" sz="2250" strike="noStrike" u="none">
                <a:solidFill>
                  <a:srgbClr val="000000"/>
                </a:solidFill>
                <a:latin typeface="Inter"/>
                <a:ea typeface="Inter"/>
                <a:cs typeface="Inter"/>
                <a:sym typeface="Inter"/>
              </a:rPr>
              <a:t>Sh</a:t>
            </a:r>
            <a:r>
              <a:rPr lang="en-US" sz="2250" strike="noStrike" u="none">
                <a:solidFill>
                  <a:srgbClr val="000000"/>
                </a:solidFill>
                <a:latin typeface="Inter"/>
                <a:ea typeface="Inter"/>
                <a:cs typeface="Inter"/>
                <a:sym typeface="Inter"/>
              </a:rPr>
              <a:t>ann</a:t>
            </a:r>
            <a:r>
              <a:rPr lang="en-US" sz="2250" strike="noStrike" u="none">
                <a:solidFill>
                  <a:srgbClr val="000000"/>
                </a:solidFill>
                <a:latin typeface="Inter"/>
                <a:ea typeface="Inter"/>
                <a:cs typeface="Inter"/>
                <a:sym typeface="Inter"/>
              </a:rPr>
              <a:t>o</a:t>
            </a:r>
            <a:r>
              <a:rPr lang="en-US" sz="2250" strike="noStrike" u="none">
                <a:solidFill>
                  <a:srgbClr val="000000"/>
                </a:solidFill>
                <a:latin typeface="Inter"/>
                <a:ea typeface="Inter"/>
                <a:cs typeface="Inter"/>
                <a:sym typeface="Inter"/>
              </a:rPr>
              <a:t>n </a:t>
            </a:r>
            <a:r>
              <a:rPr lang="en-US" sz="2250" strike="noStrike" u="none">
                <a:solidFill>
                  <a:srgbClr val="000000"/>
                </a:solidFill>
                <a:latin typeface="Inter"/>
                <a:ea typeface="Inter"/>
                <a:cs typeface="Inter"/>
                <a:sym typeface="Inter"/>
              </a:rPr>
              <a:t>C</a:t>
            </a:r>
            <a:r>
              <a:rPr lang="en-US" sz="2250" strike="noStrike" u="none">
                <a:solidFill>
                  <a:srgbClr val="000000"/>
                </a:solidFill>
                <a:latin typeface="Inter"/>
                <a:ea typeface="Inter"/>
                <a:cs typeface="Inter"/>
                <a:sym typeface="Inter"/>
              </a:rPr>
              <a:t>apa</a:t>
            </a:r>
            <a:r>
              <a:rPr lang="en-US" sz="2250" strike="noStrike" u="none">
                <a:solidFill>
                  <a:srgbClr val="000000"/>
                </a:solidFill>
                <a:latin typeface="Inter"/>
                <a:ea typeface="Inter"/>
                <a:cs typeface="Inter"/>
                <a:sym typeface="Inter"/>
              </a:rPr>
              <a:t>c</a:t>
            </a:r>
            <a:r>
              <a:rPr lang="en-US" sz="2250" strike="noStrike" u="none">
                <a:solidFill>
                  <a:srgbClr val="000000"/>
                </a:solidFill>
                <a:latin typeface="Inter"/>
                <a:ea typeface="Inter"/>
                <a:cs typeface="Inter"/>
                <a:sym typeface="Inter"/>
              </a:rPr>
              <a:t>ity </a:t>
            </a:r>
            <a:r>
              <a:rPr lang="en-US" sz="2250" strike="noStrike" u="none">
                <a:solidFill>
                  <a:srgbClr val="000000"/>
                </a:solidFill>
                <a:latin typeface="Inter"/>
                <a:ea typeface="Inter"/>
                <a:cs typeface="Inter"/>
                <a:sym typeface="Inter"/>
              </a:rPr>
              <a:t>o</a:t>
            </a:r>
            <a:r>
              <a:rPr lang="en-US" sz="2250" strike="noStrike" u="none">
                <a:solidFill>
                  <a:srgbClr val="000000"/>
                </a:solidFill>
                <a:latin typeface="Inter"/>
                <a:ea typeface="Inter"/>
                <a:cs typeface="Inter"/>
                <a:sym typeface="Inter"/>
              </a:rPr>
              <a:t>r </a:t>
            </a:r>
            <a:r>
              <a:rPr lang="en-US" sz="2250" strike="noStrike" u="none">
                <a:solidFill>
                  <a:srgbClr val="000000"/>
                </a:solidFill>
                <a:latin typeface="Inter"/>
                <a:ea typeface="Inter"/>
                <a:cs typeface="Inter"/>
                <a:sym typeface="Inter"/>
              </a:rPr>
              <a:t>S</a:t>
            </a:r>
            <a:r>
              <a:rPr lang="en-US" sz="2250" strike="noStrike" u="none">
                <a:solidFill>
                  <a:srgbClr val="000000"/>
                </a:solidFill>
                <a:latin typeface="Inter"/>
                <a:ea typeface="Inter"/>
                <a:cs typeface="Inter"/>
                <a:sym typeface="Inter"/>
              </a:rPr>
              <a:t>h</a:t>
            </a:r>
            <a:r>
              <a:rPr lang="en-US" sz="2250" strike="noStrike" u="none">
                <a:solidFill>
                  <a:srgbClr val="000000"/>
                </a:solidFill>
                <a:latin typeface="Inter"/>
                <a:ea typeface="Inter"/>
                <a:cs typeface="Inter"/>
                <a:sym typeface="Inter"/>
              </a:rPr>
              <a:t>annon Bound) </a:t>
            </a:r>
            <a:r>
              <a:rPr lang="en-US" sz="2250" strike="noStrike" u="none">
                <a:solidFill>
                  <a:srgbClr val="000000"/>
                </a:solidFill>
                <a:latin typeface="Inter"/>
                <a:ea typeface="Inter"/>
                <a:cs typeface="Inter"/>
                <a:sym typeface="Inter"/>
              </a:rPr>
              <a:t>is a f</a:t>
            </a:r>
            <a:r>
              <a:rPr lang="en-US" sz="2250" strike="noStrike" u="none">
                <a:solidFill>
                  <a:srgbClr val="000000"/>
                </a:solidFill>
                <a:latin typeface="Inter"/>
                <a:ea typeface="Inter"/>
                <a:cs typeface="Inter"/>
                <a:sym typeface="Inter"/>
              </a:rPr>
              <a:t>undam</a:t>
            </a:r>
            <a:r>
              <a:rPr lang="en-US" sz="2250" strike="noStrike" u="none">
                <a:solidFill>
                  <a:srgbClr val="000000"/>
                </a:solidFill>
                <a:latin typeface="Inter"/>
                <a:ea typeface="Inter"/>
                <a:cs typeface="Inter"/>
                <a:sym typeface="Inter"/>
              </a:rPr>
              <a:t>e</a:t>
            </a:r>
            <a:r>
              <a:rPr lang="en-US" sz="2250" strike="noStrike" u="none">
                <a:solidFill>
                  <a:srgbClr val="000000"/>
                </a:solidFill>
                <a:latin typeface="Inter"/>
                <a:ea typeface="Inter"/>
                <a:cs typeface="Inter"/>
                <a:sym typeface="Inter"/>
              </a:rPr>
              <a:t>nt</a:t>
            </a:r>
            <a:r>
              <a:rPr lang="en-US" sz="2250" strike="noStrike" u="none">
                <a:solidFill>
                  <a:srgbClr val="000000"/>
                </a:solidFill>
                <a:latin typeface="Inter"/>
                <a:ea typeface="Inter"/>
                <a:cs typeface="Inter"/>
                <a:sym typeface="Inter"/>
              </a:rPr>
              <a:t>al re</a:t>
            </a:r>
            <a:r>
              <a:rPr lang="en-US" sz="2250" strike="noStrike" u="none">
                <a:solidFill>
                  <a:srgbClr val="000000"/>
                </a:solidFill>
                <a:latin typeface="Inter"/>
                <a:ea typeface="Inter"/>
                <a:cs typeface="Inter"/>
                <a:sym typeface="Inter"/>
              </a:rPr>
              <a:t>sul</a:t>
            </a:r>
            <a:r>
              <a:rPr lang="en-US" sz="2250" strike="noStrike" u="none">
                <a:solidFill>
                  <a:srgbClr val="000000"/>
                </a:solidFill>
                <a:latin typeface="Inter"/>
                <a:ea typeface="Inter"/>
                <a:cs typeface="Inter"/>
                <a:sym typeface="Inter"/>
              </a:rPr>
              <a:t>t</a:t>
            </a:r>
            <a:r>
              <a:rPr lang="en-US" sz="2250" strike="noStrike" u="none">
                <a:solidFill>
                  <a:srgbClr val="000000"/>
                </a:solidFill>
                <a:latin typeface="Inter"/>
                <a:ea typeface="Inter"/>
                <a:cs typeface="Inter"/>
                <a:sym typeface="Inter"/>
              </a:rPr>
              <a:t> </a:t>
            </a:r>
            <a:r>
              <a:rPr lang="en-US" sz="2250" strike="noStrike" u="none">
                <a:solidFill>
                  <a:srgbClr val="000000"/>
                </a:solidFill>
                <a:latin typeface="Inter"/>
                <a:ea typeface="Inter"/>
                <a:cs typeface="Inter"/>
                <a:sym typeface="Inter"/>
              </a:rPr>
              <a:t>in </a:t>
            </a:r>
            <a:r>
              <a:rPr lang="en-US" sz="2250" strike="noStrike" u="none">
                <a:solidFill>
                  <a:srgbClr val="000000"/>
                </a:solidFill>
                <a:latin typeface="Inter"/>
                <a:ea typeface="Inter"/>
                <a:cs typeface="Inter"/>
                <a:sym typeface="Inter"/>
              </a:rPr>
              <a:t>i</a:t>
            </a:r>
            <a:r>
              <a:rPr lang="en-US" sz="2250" strike="noStrike" u="none">
                <a:solidFill>
                  <a:srgbClr val="000000"/>
                </a:solidFill>
                <a:latin typeface="Inter"/>
                <a:ea typeface="Inter"/>
                <a:cs typeface="Inter"/>
                <a:sym typeface="Inter"/>
              </a:rPr>
              <a:t>n</a:t>
            </a:r>
            <a:r>
              <a:rPr lang="en-US" sz="2250" strike="noStrike" u="none">
                <a:solidFill>
                  <a:srgbClr val="000000"/>
                </a:solidFill>
                <a:latin typeface="Inter"/>
                <a:ea typeface="Inter"/>
                <a:cs typeface="Inter"/>
                <a:sym typeface="Inter"/>
              </a:rPr>
              <a:t>f</a:t>
            </a:r>
            <a:r>
              <a:rPr lang="en-US" sz="2250" strike="noStrike" u="none">
                <a:solidFill>
                  <a:srgbClr val="000000"/>
                </a:solidFill>
                <a:latin typeface="Inter"/>
                <a:ea typeface="Inter"/>
                <a:cs typeface="Inter"/>
                <a:sym typeface="Inter"/>
              </a:rPr>
              <a:t>or</a:t>
            </a:r>
            <a:r>
              <a:rPr lang="en-US" sz="2250" strike="noStrike" u="none">
                <a:solidFill>
                  <a:srgbClr val="000000"/>
                </a:solidFill>
                <a:latin typeface="Inter"/>
                <a:ea typeface="Inter"/>
                <a:cs typeface="Inter"/>
                <a:sym typeface="Inter"/>
              </a:rPr>
              <a:t>ma</a:t>
            </a:r>
            <a:r>
              <a:rPr lang="en-US" sz="2250" strike="noStrike" u="none">
                <a:solidFill>
                  <a:srgbClr val="000000"/>
                </a:solidFill>
                <a:latin typeface="Inter"/>
                <a:ea typeface="Inter"/>
                <a:cs typeface="Inter"/>
                <a:sym typeface="Inter"/>
              </a:rPr>
              <a:t>tion theory that defines the maximum rate at which information can be transmitted over a noisy channel with arbitrarily low probability of error.</a:t>
            </a:r>
          </a:p>
        </p:txBody>
      </p:sp>
      <p:sp>
        <p:nvSpPr>
          <p:cNvPr name="TextBox 9" id="9"/>
          <p:cNvSpPr txBox="true"/>
          <p:nvPr/>
        </p:nvSpPr>
        <p:spPr>
          <a:xfrm rot="0">
            <a:off x="1406896" y="5110145"/>
            <a:ext cx="6700540" cy="390525"/>
          </a:xfrm>
          <a:prstGeom prst="rect">
            <a:avLst/>
          </a:prstGeom>
        </p:spPr>
        <p:txBody>
          <a:bodyPr anchor="t" rtlCol="false" tIns="0" lIns="0" bIns="0" rIns="0">
            <a:spAutoFit/>
          </a:bodyPr>
          <a:lstStyle/>
          <a:p>
            <a:pPr algn="ctr">
              <a:lnSpc>
                <a:spcPts val="3149"/>
              </a:lnSpc>
              <a:spcBef>
                <a:spcPct val="0"/>
              </a:spcBef>
            </a:pPr>
            <a:r>
              <a:rPr lang="en-US" sz="2250">
                <a:solidFill>
                  <a:srgbClr val="000000"/>
                </a:solidFill>
                <a:latin typeface="Inter"/>
                <a:ea typeface="Inter"/>
                <a:cs typeface="Inter"/>
                <a:sym typeface="Inter"/>
              </a:rPr>
              <a:t>Shannon Limit / Shannon Capacity (C) for BSC(p):</a:t>
            </a:r>
          </a:p>
        </p:txBody>
      </p:sp>
      <p:sp>
        <p:nvSpPr>
          <p:cNvPr name="TextBox 10" id="10"/>
          <p:cNvSpPr txBox="true"/>
          <p:nvPr/>
        </p:nvSpPr>
        <p:spPr>
          <a:xfrm rot="0">
            <a:off x="1457579" y="6950494"/>
            <a:ext cx="9245129" cy="390525"/>
          </a:xfrm>
          <a:prstGeom prst="rect">
            <a:avLst/>
          </a:prstGeom>
        </p:spPr>
        <p:txBody>
          <a:bodyPr anchor="t" rtlCol="false" tIns="0" lIns="0" bIns="0" rIns="0">
            <a:spAutoFit/>
          </a:bodyPr>
          <a:lstStyle/>
          <a:p>
            <a:pPr algn="ctr">
              <a:lnSpc>
                <a:spcPts val="3149"/>
              </a:lnSpc>
              <a:spcBef>
                <a:spcPct val="0"/>
              </a:spcBef>
            </a:pPr>
            <a:r>
              <a:rPr lang="en-US" sz="2250">
                <a:solidFill>
                  <a:srgbClr val="000000"/>
                </a:solidFill>
                <a:latin typeface="Inter"/>
                <a:ea typeface="Inter"/>
                <a:cs typeface="Inter"/>
                <a:sym typeface="Inter"/>
              </a:rPr>
              <a:t>Shannon Limit / Shannon Capacity (C) for AWGN per unit bandwidth:</a:t>
            </a:r>
          </a:p>
        </p:txBody>
      </p:sp>
      <p:sp>
        <p:nvSpPr>
          <p:cNvPr name="TextBox 11" id="11"/>
          <p:cNvSpPr txBox="true"/>
          <p:nvPr/>
        </p:nvSpPr>
        <p:spPr>
          <a:xfrm rot="0">
            <a:off x="5513713" y="7838023"/>
            <a:ext cx="1794421"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bits/sec/hertz</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DAGlDpw8oZI</dc:identifier>
  <dcterms:modified xsi:type="dcterms:W3CDTF">2011-08-01T06:04:30Z</dcterms:modified>
  <cp:revision>1</cp:revision>
  <dc:title>Black and White Modern Technology Presentation</dc:title>
</cp:coreProperties>
</file>